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8" r:id="rId2"/>
    <p:sldId id="260" r:id="rId3"/>
    <p:sldId id="294" r:id="rId4"/>
    <p:sldId id="264" r:id="rId5"/>
    <p:sldId id="325" r:id="rId6"/>
    <p:sldId id="324" r:id="rId7"/>
    <p:sldId id="256" r:id="rId8"/>
    <p:sldId id="259" r:id="rId9"/>
    <p:sldId id="266" r:id="rId10"/>
    <p:sldId id="267" r:id="rId11"/>
    <p:sldId id="257" r:id="rId12"/>
    <p:sldId id="295" r:id="rId13"/>
    <p:sldId id="268" r:id="rId14"/>
    <p:sldId id="273" r:id="rId15"/>
    <p:sldId id="278" r:id="rId16"/>
    <p:sldId id="289" r:id="rId17"/>
    <p:sldId id="272" r:id="rId18"/>
    <p:sldId id="290" r:id="rId19"/>
    <p:sldId id="274" r:id="rId20"/>
    <p:sldId id="298" r:id="rId21"/>
    <p:sldId id="280" r:id="rId22"/>
    <p:sldId id="275" r:id="rId23"/>
    <p:sldId id="299" r:id="rId24"/>
    <p:sldId id="297" r:id="rId25"/>
    <p:sldId id="329" r:id="rId26"/>
    <p:sldId id="269" r:id="rId27"/>
    <p:sldId id="271" r:id="rId28"/>
    <p:sldId id="285" r:id="rId29"/>
    <p:sldId id="300" r:id="rId30"/>
    <p:sldId id="286" r:id="rId31"/>
    <p:sldId id="301" r:id="rId32"/>
    <p:sldId id="287" r:id="rId33"/>
    <p:sldId id="302" r:id="rId34"/>
    <p:sldId id="288" r:id="rId35"/>
    <p:sldId id="303" r:id="rId36"/>
    <p:sldId id="318" r:id="rId37"/>
    <p:sldId id="319" r:id="rId38"/>
    <p:sldId id="317" r:id="rId39"/>
    <p:sldId id="306" r:id="rId40"/>
    <p:sldId id="312" r:id="rId41"/>
    <p:sldId id="313" r:id="rId42"/>
    <p:sldId id="304" r:id="rId43"/>
    <p:sldId id="308" r:id="rId44"/>
    <p:sldId id="310" r:id="rId45"/>
    <p:sldId id="307" r:id="rId46"/>
    <p:sldId id="311" r:id="rId47"/>
    <p:sldId id="314" r:id="rId48"/>
    <p:sldId id="315" r:id="rId49"/>
    <p:sldId id="316" r:id="rId50"/>
    <p:sldId id="321" r:id="rId51"/>
    <p:sldId id="326" r:id="rId52"/>
    <p:sldId id="327" r:id="rId53"/>
    <p:sldId id="323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A235D27-BE9D-45D5-ABE3-12E603066251}">
          <p14:sldIdLst>
            <p14:sldId id="258"/>
            <p14:sldId id="260"/>
            <p14:sldId id="294"/>
            <p14:sldId id="264"/>
            <p14:sldId id="325"/>
            <p14:sldId id="324"/>
            <p14:sldId id="256"/>
            <p14:sldId id="259"/>
            <p14:sldId id="266"/>
            <p14:sldId id="267"/>
          </p14:sldIdLst>
        </p14:section>
        <p14:section name="Forecasting Agents" id="{131A4074-C535-49E3-A408-16C5A8D32020}">
          <p14:sldIdLst>
            <p14:sldId id="257"/>
            <p14:sldId id="295"/>
            <p14:sldId id="268"/>
            <p14:sldId id="273"/>
            <p14:sldId id="278"/>
            <p14:sldId id="289"/>
            <p14:sldId id="272"/>
            <p14:sldId id="290"/>
            <p14:sldId id="274"/>
            <p14:sldId id="298"/>
            <p14:sldId id="280"/>
            <p14:sldId id="275"/>
            <p14:sldId id="299"/>
            <p14:sldId id="297"/>
            <p14:sldId id="329"/>
          </p14:sldIdLst>
        </p14:section>
        <p14:section name="PO Agents" id="{28072D5D-6BD2-40A8-946D-FCFC6B9414B2}">
          <p14:sldIdLst>
            <p14:sldId id="269"/>
            <p14:sldId id="271"/>
            <p14:sldId id="285"/>
            <p14:sldId id="300"/>
            <p14:sldId id="286"/>
            <p14:sldId id="301"/>
            <p14:sldId id="287"/>
            <p14:sldId id="302"/>
            <p14:sldId id="288"/>
            <p14:sldId id="303"/>
            <p14:sldId id="318"/>
            <p14:sldId id="319"/>
            <p14:sldId id="317"/>
          </p14:sldIdLst>
        </p14:section>
        <p14:section name="Tradnig Agent" id="{529D56DC-04A4-4A2B-9211-7D0543FF10A1}">
          <p14:sldIdLst>
            <p14:sldId id="306"/>
            <p14:sldId id="312"/>
            <p14:sldId id="313"/>
          </p14:sldIdLst>
        </p14:section>
        <p14:section name="Evaluation" id="{80705C1A-B2F1-40DD-83D3-98F86E112531}">
          <p14:sldIdLst>
            <p14:sldId id="304"/>
            <p14:sldId id="308"/>
            <p14:sldId id="310"/>
            <p14:sldId id="307"/>
            <p14:sldId id="311"/>
            <p14:sldId id="314"/>
            <p14:sldId id="315"/>
            <p14:sldId id="316"/>
            <p14:sldId id="321"/>
            <p14:sldId id="326"/>
            <p14:sldId id="327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74A13A-B642-4335-8BE2-382E914D830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FF905EB-0A63-4852-8D87-617AA15CF83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dirty="0"/>
            <a:t>SNaïve</a:t>
          </a:r>
          <a:endParaRPr lang="en-US" sz="1600" dirty="0"/>
        </a:p>
      </dgm:t>
    </dgm:pt>
    <dgm:pt modelId="{6891A35E-BDB9-4894-89F0-191E09BF0092}" type="parTrans" cxnId="{D1D777C7-F44E-4175-8CE5-657D7D575999}">
      <dgm:prSet/>
      <dgm:spPr/>
      <dgm:t>
        <a:bodyPr/>
        <a:lstStyle/>
        <a:p>
          <a:endParaRPr lang="en-US"/>
        </a:p>
      </dgm:t>
    </dgm:pt>
    <dgm:pt modelId="{84A4A15E-8717-4744-8AB4-A00BF62703A4}" type="sibTrans" cxnId="{D1D777C7-F44E-4175-8CE5-657D7D575999}">
      <dgm:prSet/>
      <dgm:spPr/>
      <dgm:t>
        <a:bodyPr/>
        <a:lstStyle/>
        <a:p>
          <a:endParaRPr lang="en-US"/>
        </a:p>
      </dgm:t>
    </dgm:pt>
    <dgm:pt modelId="{AE12E780-EF3B-43F8-8FF2-FED425E105B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dirty="0"/>
            <a:t>Seasonal </a:t>
          </a:r>
        </a:p>
        <a:p>
          <a:pPr>
            <a:lnSpc>
              <a:spcPct val="100000"/>
            </a:lnSpc>
            <a:defRPr cap="all"/>
          </a:pPr>
          <a:r>
            <a:rPr lang="en-GB" sz="1600" dirty="0"/>
            <a:t>ARIMA</a:t>
          </a:r>
          <a:endParaRPr lang="en-US" sz="1600" dirty="0"/>
        </a:p>
      </dgm:t>
    </dgm:pt>
    <dgm:pt modelId="{832681BD-DD92-406F-8996-68F062B5BA5D}" type="parTrans" cxnId="{DE0F599A-A324-40C5-8A6D-55EA5E20E39E}">
      <dgm:prSet/>
      <dgm:spPr/>
      <dgm:t>
        <a:bodyPr/>
        <a:lstStyle/>
        <a:p>
          <a:endParaRPr lang="en-US"/>
        </a:p>
      </dgm:t>
    </dgm:pt>
    <dgm:pt modelId="{97839775-6C7D-411A-8239-8545EED44238}" type="sibTrans" cxnId="{DE0F599A-A324-40C5-8A6D-55EA5E20E39E}">
      <dgm:prSet/>
      <dgm:spPr/>
      <dgm:t>
        <a:bodyPr/>
        <a:lstStyle/>
        <a:p>
          <a:endParaRPr lang="en-US"/>
        </a:p>
      </dgm:t>
    </dgm:pt>
    <dgm:pt modelId="{D02DC34F-AE61-4D8B-82A3-56C0C962005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dirty="0"/>
            <a:t>Support </a:t>
          </a:r>
        </a:p>
        <a:p>
          <a:pPr>
            <a:lnSpc>
              <a:spcPct val="100000"/>
            </a:lnSpc>
            <a:defRPr cap="all"/>
          </a:pPr>
          <a:r>
            <a:rPr lang="en-GB" sz="1600" dirty="0"/>
            <a:t>Vector </a:t>
          </a:r>
        </a:p>
        <a:p>
          <a:pPr>
            <a:lnSpc>
              <a:spcPct val="100000"/>
            </a:lnSpc>
            <a:defRPr cap="all"/>
          </a:pPr>
          <a:r>
            <a:rPr lang="en-GB" sz="1600" dirty="0"/>
            <a:t>Machine</a:t>
          </a:r>
          <a:endParaRPr lang="en-US" sz="1600" dirty="0"/>
        </a:p>
      </dgm:t>
    </dgm:pt>
    <dgm:pt modelId="{26453606-DB1F-41F6-A050-87882C4E5891}" type="parTrans" cxnId="{0169FEB3-9B5D-4F51-833A-80E980096E7B}">
      <dgm:prSet/>
      <dgm:spPr/>
      <dgm:t>
        <a:bodyPr/>
        <a:lstStyle/>
        <a:p>
          <a:endParaRPr lang="en-US"/>
        </a:p>
      </dgm:t>
    </dgm:pt>
    <dgm:pt modelId="{B74C2ABB-4386-47A6-8A40-443F01D4A768}" type="sibTrans" cxnId="{0169FEB3-9B5D-4F51-833A-80E980096E7B}">
      <dgm:prSet/>
      <dgm:spPr/>
      <dgm:t>
        <a:bodyPr/>
        <a:lstStyle/>
        <a:p>
          <a:endParaRPr lang="en-US"/>
        </a:p>
      </dgm:t>
    </dgm:pt>
    <dgm:pt modelId="{6EBBCA6D-5989-499A-BBA6-1C7FDFB97F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Elman </a:t>
          </a:r>
        </a:p>
        <a:p>
          <a:pPr>
            <a:lnSpc>
              <a:spcPct val="100000"/>
            </a:lnSpc>
            <a:defRPr cap="all"/>
          </a:pPr>
          <a:r>
            <a:rPr lang="en-GB" dirty="0"/>
            <a:t>Neural</a:t>
          </a:r>
        </a:p>
        <a:p>
          <a:pPr>
            <a:lnSpc>
              <a:spcPct val="100000"/>
            </a:lnSpc>
            <a:defRPr cap="all"/>
          </a:pPr>
          <a:r>
            <a:rPr lang="en-GB" dirty="0"/>
            <a:t> Network</a:t>
          </a:r>
          <a:endParaRPr lang="en-US" dirty="0"/>
        </a:p>
      </dgm:t>
    </dgm:pt>
    <dgm:pt modelId="{83E12E80-206A-466E-BB85-0C4D2608AB80}" type="parTrans" cxnId="{746ED3A9-686D-4149-9336-3F87F59AC451}">
      <dgm:prSet/>
      <dgm:spPr/>
      <dgm:t>
        <a:bodyPr/>
        <a:lstStyle/>
        <a:p>
          <a:endParaRPr lang="en-US"/>
        </a:p>
      </dgm:t>
    </dgm:pt>
    <dgm:pt modelId="{7E131A86-9D36-4D90-A919-9268019E1642}" type="sibTrans" cxnId="{746ED3A9-686D-4149-9336-3F87F59AC451}">
      <dgm:prSet/>
      <dgm:spPr/>
      <dgm:t>
        <a:bodyPr/>
        <a:lstStyle/>
        <a:p>
          <a:endParaRPr lang="en-US"/>
        </a:p>
      </dgm:t>
    </dgm:pt>
    <dgm:pt modelId="{1B8A3318-43EE-4B4C-AFD0-64F842FB36B6}" type="pres">
      <dgm:prSet presAssocID="{1A74A13A-B642-4335-8BE2-382E914D8301}" presName="root" presStyleCnt="0">
        <dgm:presLayoutVars>
          <dgm:dir/>
          <dgm:resizeHandles val="exact"/>
        </dgm:presLayoutVars>
      </dgm:prSet>
      <dgm:spPr/>
    </dgm:pt>
    <dgm:pt modelId="{E2765A9D-15ED-40F7-A718-3B568A3248F4}" type="pres">
      <dgm:prSet presAssocID="{8FF905EB-0A63-4852-8D87-617AA15CF838}" presName="compNode" presStyleCnt="0"/>
      <dgm:spPr/>
    </dgm:pt>
    <dgm:pt modelId="{CD314F93-A436-4537-BA3C-33C44B45A833}" type="pres">
      <dgm:prSet presAssocID="{8FF905EB-0A63-4852-8D87-617AA15CF838}" presName="iconBgRect" presStyleLbl="bgShp" presStyleIdx="0" presStyleCnt="4"/>
      <dgm:spPr/>
    </dgm:pt>
    <dgm:pt modelId="{3220689C-78F6-4A0F-9CBC-70EE14A1C09C}" type="pres">
      <dgm:prSet presAssocID="{8FF905EB-0A63-4852-8D87-617AA15CF8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96783DE0-87DD-4B73-A754-841DA6FC1C5D}" type="pres">
      <dgm:prSet presAssocID="{8FF905EB-0A63-4852-8D87-617AA15CF838}" presName="spaceRect" presStyleCnt="0"/>
      <dgm:spPr/>
    </dgm:pt>
    <dgm:pt modelId="{EB515C0C-196E-4468-8300-FE805A2D7A53}" type="pres">
      <dgm:prSet presAssocID="{8FF905EB-0A63-4852-8D87-617AA15CF838}" presName="textRect" presStyleLbl="revTx" presStyleIdx="0" presStyleCnt="4">
        <dgm:presLayoutVars>
          <dgm:chMax val="1"/>
          <dgm:chPref val="1"/>
        </dgm:presLayoutVars>
      </dgm:prSet>
      <dgm:spPr/>
    </dgm:pt>
    <dgm:pt modelId="{68402A6A-571C-4871-A774-1D0DB3CD26B4}" type="pres">
      <dgm:prSet presAssocID="{84A4A15E-8717-4744-8AB4-A00BF62703A4}" presName="sibTrans" presStyleCnt="0"/>
      <dgm:spPr/>
    </dgm:pt>
    <dgm:pt modelId="{83F2B69A-D394-4C17-9098-0FEE55BD47EF}" type="pres">
      <dgm:prSet presAssocID="{AE12E780-EF3B-43F8-8FF2-FED425E105B0}" presName="compNode" presStyleCnt="0"/>
      <dgm:spPr/>
    </dgm:pt>
    <dgm:pt modelId="{5AF63AE6-6DF0-49AF-BB70-079C84B029F7}" type="pres">
      <dgm:prSet presAssocID="{AE12E780-EF3B-43F8-8FF2-FED425E105B0}" presName="iconBgRect" presStyleLbl="bgShp" presStyleIdx="1" presStyleCnt="4"/>
      <dgm:spPr/>
    </dgm:pt>
    <dgm:pt modelId="{A99BCB72-402B-460A-8723-BB1ABDCFCB70}" type="pres">
      <dgm:prSet presAssocID="{AE12E780-EF3B-43F8-8FF2-FED425E105B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32EF597B-696B-418C-987D-9FEA4A254C68}" type="pres">
      <dgm:prSet presAssocID="{AE12E780-EF3B-43F8-8FF2-FED425E105B0}" presName="spaceRect" presStyleCnt="0"/>
      <dgm:spPr/>
    </dgm:pt>
    <dgm:pt modelId="{FE7B9712-C951-40DD-B668-5C1E5A705CEB}" type="pres">
      <dgm:prSet presAssocID="{AE12E780-EF3B-43F8-8FF2-FED425E105B0}" presName="textRect" presStyleLbl="revTx" presStyleIdx="1" presStyleCnt="4">
        <dgm:presLayoutVars>
          <dgm:chMax val="1"/>
          <dgm:chPref val="1"/>
        </dgm:presLayoutVars>
      </dgm:prSet>
      <dgm:spPr/>
    </dgm:pt>
    <dgm:pt modelId="{EEA692F0-7FDB-4CCD-A499-360EC0212EC6}" type="pres">
      <dgm:prSet presAssocID="{97839775-6C7D-411A-8239-8545EED44238}" presName="sibTrans" presStyleCnt="0"/>
      <dgm:spPr/>
    </dgm:pt>
    <dgm:pt modelId="{8254AF1C-9F7A-4C19-9C94-022F70FCDE25}" type="pres">
      <dgm:prSet presAssocID="{D02DC34F-AE61-4D8B-82A3-56C0C9620054}" presName="compNode" presStyleCnt="0"/>
      <dgm:spPr/>
    </dgm:pt>
    <dgm:pt modelId="{98D44645-CBB9-4AE5-9D74-FF8D385CF63F}" type="pres">
      <dgm:prSet presAssocID="{D02DC34F-AE61-4D8B-82A3-56C0C9620054}" presName="iconBgRect" presStyleLbl="bgShp" presStyleIdx="2" presStyleCnt="4"/>
      <dgm:spPr/>
    </dgm:pt>
    <dgm:pt modelId="{4B2C0B74-8E38-4BDE-9497-76AB73F5CB4A}" type="pres">
      <dgm:prSet presAssocID="{D02DC34F-AE61-4D8B-82A3-56C0C962005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0EFD232-7CB5-4B61-B408-8D8C54DF7524}" type="pres">
      <dgm:prSet presAssocID="{D02DC34F-AE61-4D8B-82A3-56C0C9620054}" presName="spaceRect" presStyleCnt="0"/>
      <dgm:spPr/>
    </dgm:pt>
    <dgm:pt modelId="{5E5A2E39-F0C6-4139-A5D0-AFAD218255E7}" type="pres">
      <dgm:prSet presAssocID="{D02DC34F-AE61-4D8B-82A3-56C0C9620054}" presName="textRect" presStyleLbl="revTx" presStyleIdx="2" presStyleCnt="4">
        <dgm:presLayoutVars>
          <dgm:chMax val="1"/>
          <dgm:chPref val="1"/>
        </dgm:presLayoutVars>
      </dgm:prSet>
      <dgm:spPr/>
    </dgm:pt>
    <dgm:pt modelId="{AB325ACD-5022-49F8-8005-7201156770E3}" type="pres">
      <dgm:prSet presAssocID="{B74C2ABB-4386-47A6-8A40-443F01D4A768}" presName="sibTrans" presStyleCnt="0"/>
      <dgm:spPr/>
    </dgm:pt>
    <dgm:pt modelId="{F475C29E-6C64-455C-A71B-6787BE7F8D81}" type="pres">
      <dgm:prSet presAssocID="{6EBBCA6D-5989-499A-BBA6-1C7FDFB97F08}" presName="compNode" presStyleCnt="0"/>
      <dgm:spPr/>
    </dgm:pt>
    <dgm:pt modelId="{DC378462-7BAA-4270-B629-3CCCC3072A94}" type="pres">
      <dgm:prSet presAssocID="{6EBBCA6D-5989-499A-BBA6-1C7FDFB97F08}" presName="iconBgRect" presStyleLbl="bgShp" presStyleIdx="3" presStyleCnt="4"/>
      <dgm:spPr/>
    </dgm:pt>
    <dgm:pt modelId="{168C0B3C-3295-489F-AF3F-789C52E8E1DD}" type="pres">
      <dgm:prSet presAssocID="{6EBBCA6D-5989-499A-BBA6-1C7FDFB97F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0D9F7735-5AA4-492D-9A75-FBC9F259E700}" type="pres">
      <dgm:prSet presAssocID="{6EBBCA6D-5989-499A-BBA6-1C7FDFB97F08}" presName="spaceRect" presStyleCnt="0"/>
      <dgm:spPr/>
    </dgm:pt>
    <dgm:pt modelId="{CA70A387-AD2C-4472-AFC1-6F5A9F582B6E}" type="pres">
      <dgm:prSet presAssocID="{6EBBCA6D-5989-499A-BBA6-1C7FDFB97F0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6880498-F607-47B2-A2DF-CF95BC7EB25B}" type="presOf" srcId="{8FF905EB-0A63-4852-8D87-617AA15CF838}" destId="{EB515C0C-196E-4468-8300-FE805A2D7A53}" srcOrd="0" destOrd="0" presId="urn:microsoft.com/office/officeart/2018/5/layout/IconCircleLabelList"/>
    <dgm:cxn modelId="{DE0F599A-A324-40C5-8A6D-55EA5E20E39E}" srcId="{1A74A13A-B642-4335-8BE2-382E914D8301}" destId="{AE12E780-EF3B-43F8-8FF2-FED425E105B0}" srcOrd="1" destOrd="0" parTransId="{832681BD-DD92-406F-8996-68F062B5BA5D}" sibTransId="{97839775-6C7D-411A-8239-8545EED44238}"/>
    <dgm:cxn modelId="{FCED01A9-CFB7-4AFB-85CA-872DA3FF216F}" type="presOf" srcId="{D02DC34F-AE61-4D8B-82A3-56C0C9620054}" destId="{5E5A2E39-F0C6-4139-A5D0-AFAD218255E7}" srcOrd="0" destOrd="0" presId="urn:microsoft.com/office/officeart/2018/5/layout/IconCircleLabelList"/>
    <dgm:cxn modelId="{746ED3A9-686D-4149-9336-3F87F59AC451}" srcId="{1A74A13A-B642-4335-8BE2-382E914D8301}" destId="{6EBBCA6D-5989-499A-BBA6-1C7FDFB97F08}" srcOrd="3" destOrd="0" parTransId="{83E12E80-206A-466E-BB85-0C4D2608AB80}" sibTransId="{7E131A86-9D36-4D90-A919-9268019E1642}"/>
    <dgm:cxn modelId="{0169FEB3-9B5D-4F51-833A-80E980096E7B}" srcId="{1A74A13A-B642-4335-8BE2-382E914D8301}" destId="{D02DC34F-AE61-4D8B-82A3-56C0C9620054}" srcOrd="2" destOrd="0" parTransId="{26453606-DB1F-41F6-A050-87882C4E5891}" sibTransId="{B74C2ABB-4386-47A6-8A40-443F01D4A768}"/>
    <dgm:cxn modelId="{8F8B08C6-6D0D-4781-9909-033CC636B532}" type="presOf" srcId="{AE12E780-EF3B-43F8-8FF2-FED425E105B0}" destId="{FE7B9712-C951-40DD-B668-5C1E5A705CEB}" srcOrd="0" destOrd="0" presId="urn:microsoft.com/office/officeart/2018/5/layout/IconCircleLabelList"/>
    <dgm:cxn modelId="{D1D777C7-F44E-4175-8CE5-657D7D575999}" srcId="{1A74A13A-B642-4335-8BE2-382E914D8301}" destId="{8FF905EB-0A63-4852-8D87-617AA15CF838}" srcOrd="0" destOrd="0" parTransId="{6891A35E-BDB9-4894-89F0-191E09BF0092}" sibTransId="{84A4A15E-8717-4744-8AB4-A00BF62703A4}"/>
    <dgm:cxn modelId="{944FB5EF-D9EC-4C7A-9414-423AF491D673}" type="presOf" srcId="{6EBBCA6D-5989-499A-BBA6-1C7FDFB97F08}" destId="{CA70A387-AD2C-4472-AFC1-6F5A9F582B6E}" srcOrd="0" destOrd="0" presId="urn:microsoft.com/office/officeart/2018/5/layout/IconCircleLabelList"/>
    <dgm:cxn modelId="{932C58FF-664C-4C3B-827F-C5921C9229CC}" type="presOf" srcId="{1A74A13A-B642-4335-8BE2-382E914D8301}" destId="{1B8A3318-43EE-4B4C-AFD0-64F842FB36B6}" srcOrd="0" destOrd="0" presId="urn:microsoft.com/office/officeart/2018/5/layout/IconCircleLabelList"/>
    <dgm:cxn modelId="{FBCA03E5-F6C2-48AE-99A4-BF8A33E37802}" type="presParOf" srcId="{1B8A3318-43EE-4B4C-AFD0-64F842FB36B6}" destId="{E2765A9D-15ED-40F7-A718-3B568A3248F4}" srcOrd="0" destOrd="0" presId="urn:microsoft.com/office/officeart/2018/5/layout/IconCircleLabelList"/>
    <dgm:cxn modelId="{364F6058-1C19-4FBA-A24B-FA27B247E85B}" type="presParOf" srcId="{E2765A9D-15ED-40F7-A718-3B568A3248F4}" destId="{CD314F93-A436-4537-BA3C-33C44B45A833}" srcOrd="0" destOrd="0" presId="urn:microsoft.com/office/officeart/2018/5/layout/IconCircleLabelList"/>
    <dgm:cxn modelId="{EB63AB8C-1B9E-4FDC-B370-4CBEA8765266}" type="presParOf" srcId="{E2765A9D-15ED-40F7-A718-3B568A3248F4}" destId="{3220689C-78F6-4A0F-9CBC-70EE14A1C09C}" srcOrd="1" destOrd="0" presId="urn:microsoft.com/office/officeart/2018/5/layout/IconCircleLabelList"/>
    <dgm:cxn modelId="{2651D81E-3F99-4826-9372-459C387F05AC}" type="presParOf" srcId="{E2765A9D-15ED-40F7-A718-3B568A3248F4}" destId="{96783DE0-87DD-4B73-A754-841DA6FC1C5D}" srcOrd="2" destOrd="0" presId="urn:microsoft.com/office/officeart/2018/5/layout/IconCircleLabelList"/>
    <dgm:cxn modelId="{021962C2-8BD6-49EC-AC17-E7B7D6B2D7B7}" type="presParOf" srcId="{E2765A9D-15ED-40F7-A718-3B568A3248F4}" destId="{EB515C0C-196E-4468-8300-FE805A2D7A53}" srcOrd="3" destOrd="0" presId="urn:microsoft.com/office/officeart/2018/5/layout/IconCircleLabelList"/>
    <dgm:cxn modelId="{CB040398-516B-410B-BFDF-62739B6F516A}" type="presParOf" srcId="{1B8A3318-43EE-4B4C-AFD0-64F842FB36B6}" destId="{68402A6A-571C-4871-A774-1D0DB3CD26B4}" srcOrd="1" destOrd="0" presId="urn:microsoft.com/office/officeart/2018/5/layout/IconCircleLabelList"/>
    <dgm:cxn modelId="{613CB2D4-0744-4979-9E73-FBB0CDC9E8D6}" type="presParOf" srcId="{1B8A3318-43EE-4B4C-AFD0-64F842FB36B6}" destId="{83F2B69A-D394-4C17-9098-0FEE55BD47EF}" srcOrd="2" destOrd="0" presId="urn:microsoft.com/office/officeart/2018/5/layout/IconCircleLabelList"/>
    <dgm:cxn modelId="{600A7F8A-34D6-49F1-A83E-AFD148740A00}" type="presParOf" srcId="{83F2B69A-D394-4C17-9098-0FEE55BD47EF}" destId="{5AF63AE6-6DF0-49AF-BB70-079C84B029F7}" srcOrd="0" destOrd="0" presId="urn:microsoft.com/office/officeart/2018/5/layout/IconCircleLabelList"/>
    <dgm:cxn modelId="{790DD87D-4E78-4CD8-9AF9-5A978FF55840}" type="presParOf" srcId="{83F2B69A-D394-4C17-9098-0FEE55BD47EF}" destId="{A99BCB72-402B-460A-8723-BB1ABDCFCB70}" srcOrd="1" destOrd="0" presId="urn:microsoft.com/office/officeart/2018/5/layout/IconCircleLabelList"/>
    <dgm:cxn modelId="{661575BC-7B00-469F-98E9-0793CE336653}" type="presParOf" srcId="{83F2B69A-D394-4C17-9098-0FEE55BD47EF}" destId="{32EF597B-696B-418C-987D-9FEA4A254C68}" srcOrd="2" destOrd="0" presId="urn:microsoft.com/office/officeart/2018/5/layout/IconCircleLabelList"/>
    <dgm:cxn modelId="{072BCEAF-FE0D-410E-9D21-FC8E0F721629}" type="presParOf" srcId="{83F2B69A-D394-4C17-9098-0FEE55BD47EF}" destId="{FE7B9712-C951-40DD-B668-5C1E5A705CEB}" srcOrd="3" destOrd="0" presId="urn:microsoft.com/office/officeart/2018/5/layout/IconCircleLabelList"/>
    <dgm:cxn modelId="{A2EC4336-5524-4454-89EB-12AD91B7AB48}" type="presParOf" srcId="{1B8A3318-43EE-4B4C-AFD0-64F842FB36B6}" destId="{EEA692F0-7FDB-4CCD-A499-360EC0212EC6}" srcOrd="3" destOrd="0" presId="urn:microsoft.com/office/officeart/2018/5/layout/IconCircleLabelList"/>
    <dgm:cxn modelId="{694554A2-F064-44C4-A689-22363222A81F}" type="presParOf" srcId="{1B8A3318-43EE-4B4C-AFD0-64F842FB36B6}" destId="{8254AF1C-9F7A-4C19-9C94-022F70FCDE25}" srcOrd="4" destOrd="0" presId="urn:microsoft.com/office/officeart/2018/5/layout/IconCircleLabelList"/>
    <dgm:cxn modelId="{9D74E784-E518-4FA9-B7FC-7C6F9030D1D6}" type="presParOf" srcId="{8254AF1C-9F7A-4C19-9C94-022F70FCDE25}" destId="{98D44645-CBB9-4AE5-9D74-FF8D385CF63F}" srcOrd="0" destOrd="0" presId="urn:microsoft.com/office/officeart/2018/5/layout/IconCircleLabelList"/>
    <dgm:cxn modelId="{0FAF5F1B-DD7F-40A2-8BB5-D290853FBE92}" type="presParOf" srcId="{8254AF1C-9F7A-4C19-9C94-022F70FCDE25}" destId="{4B2C0B74-8E38-4BDE-9497-76AB73F5CB4A}" srcOrd="1" destOrd="0" presId="urn:microsoft.com/office/officeart/2018/5/layout/IconCircleLabelList"/>
    <dgm:cxn modelId="{0694D570-BEB2-44C5-8DDC-7D18C3795BCF}" type="presParOf" srcId="{8254AF1C-9F7A-4C19-9C94-022F70FCDE25}" destId="{90EFD232-7CB5-4B61-B408-8D8C54DF7524}" srcOrd="2" destOrd="0" presId="urn:microsoft.com/office/officeart/2018/5/layout/IconCircleLabelList"/>
    <dgm:cxn modelId="{25E79281-493F-4B09-B67E-D29F62E05B99}" type="presParOf" srcId="{8254AF1C-9F7A-4C19-9C94-022F70FCDE25}" destId="{5E5A2E39-F0C6-4139-A5D0-AFAD218255E7}" srcOrd="3" destOrd="0" presId="urn:microsoft.com/office/officeart/2018/5/layout/IconCircleLabelList"/>
    <dgm:cxn modelId="{AE0FA48C-859A-4902-A416-EE32F7247244}" type="presParOf" srcId="{1B8A3318-43EE-4B4C-AFD0-64F842FB36B6}" destId="{AB325ACD-5022-49F8-8005-7201156770E3}" srcOrd="5" destOrd="0" presId="urn:microsoft.com/office/officeart/2018/5/layout/IconCircleLabelList"/>
    <dgm:cxn modelId="{401F6C1F-16AA-4C63-A98F-27A66219CDF6}" type="presParOf" srcId="{1B8A3318-43EE-4B4C-AFD0-64F842FB36B6}" destId="{F475C29E-6C64-455C-A71B-6787BE7F8D81}" srcOrd="6" destOrd="0" presId="urn:microsoft.com/office/officeart/2018/5/layout/IconCircleLabelList"/>
    <dgm:cxn modelId="{92444AEF-F88B-43B6-85F6-803390F55E07}" type="presParOf" srcId="{F475C29E-6C64-455C-A71B-6787BE7F8D81}" destId="{DC378462-7BAA-4270-B629-3CCCC3072A94}" srcOrd="0" destOrd="0" presId="urn:microsoft.com/office/officeart/2018/5/layout/IconCircleLabelList"/>
    <dgm:cxn modelId="{10126BD6-EFF1-428B-9BD8-271006B83AE6}" type="presParOf" srcId="{F475C29E-6C64-455C-A71B-6787BE7F8D81}" destId="{168C0B3C-3295-489F-AF3F-789C52E8E1DD}" srcOrd="1" destOrd="0" presId="urn:microsoft.com/office/officeart/2018/5/layout/IconCircleLabelList"/>
    <dgm:cxn modelId="{BA376678-00D3-4AA4-9038-8D1FFDE3AAD1}" type="presParOf" srcId="{F475C29E-6C64-455C-A71B-6787BE7F8D81}" destId="{0D9F7735-5AA4-492D-9A75-FBC9F259E700}" srcOrd="2" destOrd="0" presId="urn:microsoft.com/office/officeart/2018/5/layout/IconCircleLabelList"/>
    <dgm:cxn modelId="{1CF56BAF-F745-4373-BAB0-966281D253DF}" type="presParOf" srcId="{F475C29E-6C64-455C-A71B-6787BE7F8D81}" destId="{CA70A387-AD2C-4472-AFC1-6F5A9F582B6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74A13A-B642-4335-8BE2-382E914D830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FF905EB-0A63-4852-8D87-617AA15CF83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dirty="0"/>
            <a:t>Naïve</a:t>
          </a:r>
          <a:endParaRPr lang="en-US" sz="1600" dirty="0"/>
        </a:p>
      </dgm:t>
    </dgm:pt>
    <dgm:pt modelId="{6891A35E-BDB9-4894-89F0-191E09BF0092}" type="parTrans" cxnId="{D1D777C7-F44E-4175-8CE5-657D7D575999}">
      <dgm:prSet/>
      <dgm:spPr/>
      <dgm:t>
        <a:bodyPr/>
        <a:lstStyle/>
        <a:p>
          <a:endParaRPr lang="en-US"/>
        </a:p>
      </dgm:t>
    </dgm:pt>
    <dgm:pt modelId="{84A4A15E-8717-4744-8AB4-A00BF62703A4}" type="sibTrans" cxnId="{D1D777C7-F44E-4175-8CE5-657D7D575999}">
      <dgm:prSet/>
      <dgm:spPr/>
      <dgm:t>
        <a:bodyPr/>
        <a:lstStyle/>
        <a:p>
          <a:endParaRPr lang="en-US"/>
        </a:p>
      </dgm:t>
    </dgm:pt>
    <dgm:pt modelId="{AE12E780-EF3B-43F8-8FF2-FED425E105B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dirty="0"/>
            <a:t>Minimum </a:t>
          </a:r>
        </a:p>
        <a:p>
          <a:pPr>
            <a:lnSpc>
              <a:spcPct val="100000"/>
            </a:lnSpc>
            <a:defRPr cap="all"/>
          </a:pPr>
          <a:r>
            <a:rPr lang="en-GB" sz="1600" dirty="0"/>
            <a:t>variance</a:t>
          </a:r>
          <a:endParaRPr lang="en-US" sz="1600" dirty="0"/>
        </a:p>
      </dgm:t>
    </dgm:pt>
    <dgm:pt modelId="{832681BD-DD92-406F-8996-68F062B5BA5D}" type="parTrans" cxnId="{DE0F599A-A324-40C5-8A6D-55EA5E20E39E}">
      <dgm:prSet/>
      <dgm:spPr/>
      <dgm:t>
        <a:bodyPr/>
        <a:lstStyle/>
        <a:p>
          <a:endParaRPr lang="en-US"/>
        </a:p>
      </dgm:t>
    </dgm:pt>
    <dgm:pt modelId="{97839775-6C7D-411A-8239-8545EED44238}" type="sibTrans" cxnId="{DE0F599A-A324-40C5-8A6D-55EA5E20E39E}">
      <dgm:prSet/>
      <dgm:spPr/>
      <dgm:t>
        <a:bodyPr/>
        <a:lstStyle/>
        <a:p>
          <a:endParaRPr lang="en-US"/>
        </a:p>
      </dgm:t>
    </dgm:pt>
    <dgm:pt modelId="{D02DC34F-AE61-4D8B-82A3-56C0C962005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dirty="0"/>
            <a:t>Maximum </a:t>
          </a:r>
        </a:p>
        <a:p>
          <a:pPr>
            <a:lnSpc>
              <a:spcPct val="100000"/>
            </a:lnSpc>
            <a:defRPr cap="all"/>
          </a:pPr>
          <a:r>
            <a:rPr lang="en-GB" sz="1600" dirty="0"/>
            <a:t>sharpe ratio</a:t>
          </a:r>
          <a:endParaRPr lang="en-US" sz="1600" dirty="0"/>
        </a:p>
      </dgm:t>
    </dgm:pt>
    <dgm:pt modelId="{26453606-DB1F-41F6-A050-87882C4E5891}" type="parTrans" cxnId="{0169FEB3-9B5D-4F51-833A-80E980096E7B}">
      <dgm:prSet/>
      <dgm:spPr/>
      <dgm:t>
        <a:bodyPr/>
        <a:lstStyle/>
        <a:p>
          <a:endParaRPr lang="en-US"/>
        </a:p>
      </dgm:t>
    </dgm:pt>
    <dgm:pt modelId="{B74C2ABB-4386-47A6-8A40-443F01D4A768}" type="sibTrans" cxnId="{0169FEB3-9B5D-4F51-833A-80E980096E7B}">
      <dgm:prSet/>
      <dgm:spPr/>
      <dgm:t>
        <a:bodyPr/>
        <a:lstStyle/>
        <a:p>
          <a:endParaRPr lang="en-US"/>
        </a:p>
      </dgm:t>
    </dgm:pt>
    <dgm:pt modelId="{6EBBCA6D-5989-499A-BBA6-1C7FDFB97F0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 dirty="0"/>
            <a:t>RISK </a:t>
          </a:r>
        </a:p>
        <a:p>
          <a:pPr>
            <a:lnSpc>
              <a:spcPct val="100000"/>
            </a:lnSpc>
            <a:defRPr cap="all"/>
          </a:pPr>
          <a:r>
            <a:rPr lang="en-GB" sz="1600" dirty="0"/>
            <a:t>PARITY </a:t>
          </a:r>
        </a:p>
        <a:p>
          <a:pPr>
            <a:lnSpc>
              <a:spcPct val="100000"/>
            </a:lnSpc>
            <a:defRPr cap="all"/>
          </a:pPr>
          <a:r>
            <a:rPr lang="en-GB" sz="1600" dirty="0"/>
            <a:t>PORTFOLIO</a:t>
          </a:r>
          <a:endParaRPr lang="en-US" sz="1600" dirty="0"/>
        </a:p>
      </dgm:t>
    </dgm:pt>
    <dgm:pt modelId="{83E12E80-206A-466E-BB85-0C4D2608AB80}" type="parTrans" cxnId="{746ED3A9-686D-4149-9336-3F87F59AC451}">
      <dgm:prSet/>
      <dgm:spPr/>
      <dgm:t>
        <a:bodyPr/>
        <a:lstStyle/>
        <a:p>
          <a:endParaRPr lang="en-US"/>
        </a:p>
      </dgm:t>
    </dgm:pt>
    <dgm:pt modelId="{7E131A86-9D36-4D90-A919-9268019E1642}" type="sibTrans" cxnId="{746ED3A9-686D-4149-9336-3F87F59AC451}">
      <dgm:prSet/>
      <dgm:spPr/>
      <dgm:t>
        <a:bodyPr/>
        <a:lstStyle/>
        <a:p>
          <a:endParaRPr lang="en-US"/>
        </a:p>
      </dgm:t>
    </dgm:pt>
    <dgm:pt modelId="{1B8A3318-43EE-4B4C-AFD0-64F842FB36B6}" type="pres">
      <dgm:prSet presAssocID="{1A74A13A-B642-4335-8BE2-382E914D8301}" presName="root" presStyleCnt="0">
        <dgm:presLayoutVars>
          <dgm:dir/>
          <dgm:resizeHandles val="exact"/>
        </dgm:presLayoutVars>
      </dgm:prSet>
      <dgm:spPr/>
    </dgm:pt>
    <dgm:pt modelId="{E2765A9D-15ED-40F7-A718-3B568A3248F4}" type="pres">
      <dgm:prSet presAssocID="{8FF905EB-0A63-4852-8D87-617AA15CF838}" presName="compNode" presStyleCnt="0"/>
      <dgm:spPr/>
    </dgm:pt>
    <dgm:pt modelId="{CD314F93-A436-4537-BA3C-33C44B45A833}" type="pres">
      <dgm:prSet presAssocID="{8FF905EB-0A63-4852-8D87-617AA15CF838}" presName="iconBgRect" presStyleLbl="bgShp" presStyleIdx="0" presStyleCnt="4"/>
      <dgm:spPr/>
    </dgm:pt>
    <dgm:pt modelId="{3220689C-78F6-4A0F-9CBC-70EE14A1C09C}" type="pres">
      <dgm:prSet presAssocID="{8FF905EB-0A63-4852-8D87-617AA15CF83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96783DE0-87DD-4B73-A754-841DA6FC1C5D}" type="pres">
      <dgm:prSet presAssocID="{8FF905EB-0A63-4852-8D87-617AA15CF838}" presName="spaceRect" presStyleCnt="0"/>
      <dgm:spPr/>
    </dgm:pt>
    <dgm:pt modelId="{EB515C0C-196E-4468-8300-FE805A2D7A53}" type="pres">
      <dgm:prSet presAssocID="{8FF905EB-0A63-4852-8D87-617AA15CF838}" presName="textRect" presStyleLbl="revTx" presStyleIdx="0" presStyleCnt="4">
        <dgm:presLayoutVars>
          <dgm:chMax val="1"/>
          <dgm:chPref val="1"/>
        </dgm:presLayoutVars>
      </dgm:prSet>
      <dgm:spPr/>
    </dgm:pt>
    <dgm:pt modelId="{68402A6A-571C-4871-A774-1D0DB3CD26B4}" type="pres">
      <dgm:prSet presAssocID="{84A4A15E-8717-4744-8AB4-A00BF62703A4}" presName="sibTrans" presStyleCnt="0"/>
      <dgm:spPr/>
    </dgm:pt>
    <dgm:pt modelId="{83F2B69A-D394-4C17-9098-0FEE55BD47EF}" type="pres">
      <dgm:prSet presAssocID="{AE12E780-EF3B-43F8-8FF2-FED425E105B0}" presName="compNode" presStyleCnt="0"/>
      <dgm:spPr/>
    </dgm:pt>
    <dgm:pt modelId="{5AF63AE6-6DF0-49AF-BB70-079C84B029F7}" type="pres">
      <dgm:prSet presAssocID="{AE12E780-EF3B-43F8-8FF2-FED425E105B0}" presName="iconBgRect" presStyleLbl="bgShp" presStyleIdx="1" presStyleCnt="4"/>
      <dgm:spPr/>
    </dgm:pt>
    <dgm:pt modelId="{A99BCB72-402B-460A-8723-BB1ABDCFCB70}" type="pres">
      <dgm:prSet presAssocID="{AE12E780-EF3B-43F8-8FF2-FED425E105B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32EF597B-696B-418C-987D-9FEA4A254C68}" type="pres">
      <dgm:prSet presAssocID="{AE12E780-EF3B-43F8-8FF2-FED425E105B0}" presName="spaceRect" presStyleCnt="0"/>
      <dgm:spPr/>
    </dgm:pt>
    <dgm:pt modelId="{FE7B9712-C951-40DD-B668-5C1E5A705CEB}" type="pres">
      <dgm:prSet presAssocID="{AE12E780-EF3B-43F8-8FF2-FED425E105B0}" presName="textRect" presStyleLbl="revTx" presStyleIdx="1" presStyleCnt="4">
        <dgm:presLayoutVars>
          <dgm:chMax val="1"/>
          <dgm:chPref val="1"/>
        </dgm:presLayoutVars>
      </dgm:prSet>
      <dgm:spPr/>
    </dgm:pt>
    <dgm:pt modelId="{EEA692F0-7FDB-4CCD-A499-360EC0212EC6}" type="pres">
      <dgm:prSet presAssocID="{97839775-6C7D-411A-8239-8545EED44238}" presName="sibTrans" presStyleCnt="0"/>
      <dgm:spPr/>
    </dgm:pt>
    <dgm:pt modelId="{8254AF1C-9F7A-4C19-9C94-022F70FCDE25}" type="pres">
      <dgm:prSet presAssocID="{D02DC34F-AE61-4D8B-82A3-56C0C9620054}" presName="compNode" presStyleCnt="0"/>
      <dgm:spPr/>
    </dgm:pt>
    <dgm:pt modelId="{98D44645-CBB9-4AE5-9D74-FF8D385CF63F}" type="pres">
      <dgm:prSet presAssocID="{D02DC34F-AE61-4D8B-82A3-56C0C9620054}" presName="iconBgRect" presStyleLbl="bgShp" presStyleIdx="2" presStyleCnt="4"/>
      <dgm:spPr/>
    </dgm:pt>
    <dgm:pt modelId="{4B2C0B74-8E38-4BDE-9497-76AB73F5CB4A}" type="pres">
      <dgm:prSet presAssocID="{D02DC34F-AE61-4D8B-82A3-56C0C962005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0EFD232-7CB5-4B61-B408-8D8C54DF7524}" type="pres">
      <dgm:prSet presAssocID="{D02DC34F-AE61-4D8B-82A3-56C0C9620054}" presName="spaceRect" presStyleCnt="0"/>
      <dgm:spPr/>
    </dgm:pt>
    <dgm:pt modelId="{5E5A2E39-F0C6-4139-A5D0-AFAD218255E7}" type="pres">
      <dgm:prSet presAssocID="{D02DC34F-AE61-4D8B-82A3-56C0C9620054}" presName="textRect" presStyleLbl="revTx" presStyleIdx="2" presStyleCnt="4">
        <dgm:presLayoutVars>
          <dgm:chMax val="1"/>
          <dgm:chPref val="1"/>
        </dgm:presLayoutVars>
      </dgm:prSet>
      <dgm:spPr/>
    </dgm:pt>
    <dgm:pt modelId="{AB325ACD-5022-49F8-8005-7201156770E3}" type="pres">
      <dgm:prSet presAssocID="{B74C2ABB-4386-47A6-8A40-443F01D4A768}" presName="sibTrans" presStyleCnt="0"/>
      <dgm:spPr/>
    </dgm:pt>
    <dgm:pt modelId="{F475C29E-6C64-455C-A71B-6787BE7F8D81}" type="pres">
      <dgm:prSet presAssocID="{6EBBCA6D-5989-499A-BBA6-1C7FDFB97F08}" presName="compNode" presStyleCnt="0"/>
      <dgm:spPr/>
    </dgm:pt>
    <dgm:pt modelId="{DC378462-7BAA-4270-B629-3CCCC3072A94}" type="pres">
      <dgm:prSet presAssocID="{6EBBCA6D-5989-499A-BBA6-1C7FDFB97F08}" presName="iconBgRect" presStyleLbl="bgShp" presStyleIdx="3" presStyleCnt="4"/>
      <dgm:spPr/>
    </dgm:pt>
    <dgm:pt modelId="{168C0B3C-3295-489F-AF3F-789C52E8E1DD}" type="pres">
      <dgm:prSet presAssocID="{6EBBCA6D-5989-499A-BBA6-1C7FDFB97F0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0D9F7735-5AA4-492D-9A75-FBC9F259E700}" type="pres">
      <dgm:prSet presAssocID="{6EBBCA6D-5989-499A-BBA6-1C7FDFB97F08}" presName="spaceRect" presStyleCnt="0"/>
      <dgm:spPr/>
    </dgm:pt>
    <dgm:pt modelId="{CA70A387-AD2C-4472-AFC1-6F5A9F582B6E}" type="pres">
      <dgm:prSet presAssocID="{6EBBCA6D-5989-499A-BBA6-1C7FDFB97F0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6880498-F607-47B2-A2DF-CF95BC7EB25B}" type="presOf" srcId="{8FF905EB-0A63-4852-8D87-617AA15CF838}" destId="{EB515C0C-196E-4468-8300-FE805A2D7A53}" srcOrd="0" destOrd="0" presId="urn:microsoft.com/office/officeart/2018/5/layout/IconCircleLabelList"/>
    <dgm:cxn modelId="{DE0F599A-A324-40C5-8A6D-55EA5E20E39E}" srcId="{1A74A13A-B642-4335-8BE2-382E914D8301}" destId="{AE12E780-EF3B-43F8-8FF2-FED425E105B0}" srcOrd="1" destOrd="0" parTransId="{832681BD-DD92-406F-8996-68F062B5BA5D}" sibTransId="{97839775-6C7D-411A-8239-8545EED44238}"/>
    <dgm:cxn modelId="{FCED01A9-CFB7-4AFB-85CA-872DA3FF216F}" type="presOf" srcId="{D02DC34F-AE61-4D8B-82A3-56C0C9620054}" destId="{5E5A2E39-F0C6-4139-A5D0-AFAD218255E7}" srcOrd="0" destOrd="0" presId="urn:microsoft.com/office/officeart/2018/5/layout/IconCircleLabelList"/>
    <dgm:cxn modelId="{746ED3A9-686D-4149-9336-3F87F59AC451}" srcId="{1A74A13A-B642-4335-8BE2-382E914D8301}" destId="{6EBBCA6D-5989-499A-BBA6-1C7FDFB97F08}" srcOrd="3" destOrd="0" parTransId="{83E12E80-206A-466E-BB85-0C4D2608AB80}" sibTransId="{7E131A86-9D36-4D90-A919-9268019E1642}"/>
    <dgm:cxn modelId="{0169FEB3-9B5D-4F51-833A-80E980096E7B}" srcId="{1A74A13A-B642-4335-8BE2-382E914D8301}" destId="{D02DC34F-AE61-4D8B-82A3-56C0C9620054}" srcOrd="2" destOrd="0" parTransId="{26453606-DB1F-41F6-A050-87882C4E5891}" sibTransId="{B74C2ABB-4386-47A6-8A40-443F01D4A768}"/>
    <dgm:cxn modelId="{8F8B08C6-6D0D-4781-9909-033CC636B532}" type="presOf" srcId="{AE12E780-EF3B-43F8-8FF2-FED425E105B0}" destId="{FE7B9712-C951-40DD-B668-5C1E5A705CEB}" srcOrd="0" destOrd="0" presId="urn:microsoft.com/office/officeart/2018/5/layout/IconCircleLabelList"/>
    <dgm:cxn modelId="{D1D777C7-F44E-4175-8CE5-657D7D575999}" srcId="{1A74A13A-B642-4335-8BE2-382E914D8301}" destId="{8FF905EB-0A63-4852-8D87-617AA15CF838}" srcOrd="0" destOrd="0" parTransId="{6891A35E-BDB9-4894-89F0-191E09BF0092}" sibTransId="{84A4A15E-8717-4744-8AB4-A00BF62703A4}"/>
    <dgm:cxn modelId="{944FB5EF-D9EC-4C7A-9414-423AF491D673}" type="presOf" srcId="{6EBBCA6D-5989-499A-BBA6-1C7FDFB97F08}" destId="{CA70A387-AD2C-4472-AFC1-6F5A9F582B6E}" srcOrd="0" destOrd="0" presId="urn:microsoft.com/office/officeart/2018/5/layout/IconCircleLabelList"/>
    <dgm:cxn modelId="{932C58FF-664C-4C3B-827F-C5921C9229CC}" type="presOf" srcId="{1A74A13A-B642-4335-8BE2-382E914D8301}" destId="{1B8A3318-43EE-4B4C-AFD0-64F842FB36B6}" srcOrd="0" destOrd="0" presId="urn:microsoft.com/office/officeart/2018/5/layout/IconCircleLabelList"/>
    <dgm:cxn modelId="{FBCA03E5-F6C2-48AE-99A4-BF8A33E37802}" type="presParOf" srcId="{1B8A3318-43EE-4B4C-AFD0-64F842FB36B6}" destId="{E2765A9D-15ED-40F7-A718-3B568A3248F4}" srcOrd="0" destOrd="0" presId="urn:microsoft.com/office/officeart/2018/5/layout/IconCircleLabelList"/>
    <dgm:cxn modelId="{364F6058-1C19-4FBA-A24B-FA27B247E85B}" type="presParOf" srcId="{E2765A9D-15ED-40F7-A718-3B568A3248F4}" destId="{CD314F93-A436-4537-BA3C-33C44B45A833}" srcOrd="0" destOrd="0" presId="urn:microsoft.com/office/officeart/2018/5/layout/IconCircleLabelList"/>
    <dgm:cxn modelId="{EB63AB8C-1B9E-4FDC-B370-4CBEA8765266}" type="presParOf" srcId="{E2765A9D-15ED-40F7-A718-3B568A3248F4}" destId="{3220689C-78F6-4A0F-9CBC-70EE14A1C09C}" srcOrd="1" destOrd="0" presId="urn:microsoft.com/office/officeart/2018/5/layout/IconCircleLabelList"/>
    <dgm:cxn modelId="{2651D81E-3F99-4826-9372-459C387F05AC}" type="presParOf" srcId="{E2765A9D-15ED-40F7-A718-3B568A3248F4}" destId="{96783DE0-87DD-4B73-A754-841DA6FC1C5D}" srcOrd="2" destOrd="0" presId="urn:microsoft.com/office/officeart/2018/5/layout/IconCircleLabelList"/>
    <dgm:cxn modelId="{021962C2-8BD6-49EC-AC17-E7B7D6B2D7B7}" type="presParOf" srcId="{E2765A9D-15ED-40F7-A718-3B568A3248F4}" destId="{EB515C0C-196E-4468-8300-FE805A2D7A53}" srcOrd="3" destOrd="0" presId="urn:microsoft.com/office/officeart/2018/5/layout/IconCircleLabelList"/>
    <dgm:cxn modelId="{CB040398-516B-410B-BFDF-62739B6F516A}" type="presParOf" srcId="{1B8A3318-43EE-4B4C-AFD0-64F842FB36B6}" destId="{68402A6A-571C-4871-A774-1D0DB3CD26B4}" srcOrd="1" destOrd="0" presId="urn:microsoft.com/office/officeart/2018/5/layout/IconCircleLabelList"/>
    <dgm:cxn modelId="{613CB2D4-0744-4979-9E73-FBB0CDC9E8D6}" type="presParOf" srcId="{1B8A3318-43EE-4B4C-AFD0-64F842FB36B6}" destId="{83F2B69A-D394-4C17-9098-0FEE55BD47EF}" srcOrd="2" destOrd="0" presId="urn:microsoft.com/office/officeart/2018/5/layout/IconCircleLabelList"/>
    <dgm:cxn modelId="{600A7F8A-34D6-49F1-A83E-AFD148740A00}" type="presParOf" srcId="{83F2B69A-D394-4C17-9098-0FEE55BD47EF}" destId="{5AF63AE6-6DF0-49AF-BB70-079C84B029F7}" srcOrd="0" destOrd="0" presId="urn:microsoft.com/office/officeart/2018/5/layout/IconCircleLabelList"/>
    <dgm:cxn modelId="{790DD87D-4E78-4CD8-9AF9-5A978FF55840}" type="presParOf" srcId="{83F2B69A-D394-4C17-9098-0FEE55BD47EF}" destId="{A99BCB72-402B-460A-8723-BB1ABDCFCB70}" srcOrd="1" destOrd="0" presId="urn:microsoft.com/office/officeart/2018/5/layout/IconCircleLabelList"/>
    <dgm:cxn modelId="{661575BC-7B00-469F-98E9-0793CE336653}" type="presParOf" srcId="{83F2B69A-D394-4C17-9098-0FEE55BD47EF}" destId="{32EF597B-696B-418C-987D-9FEA4A254C68}" srcOrd="2" destOrd="0" presId="urn:microsoft.com/office/officeart/2018/5/layout/IconCircleLabelList"/>
    <dgm:cxn modelId="{072BCEAF-FE0D-410E-9D21-FC8E0F721629}" type="presParOf" srcId="{83F2B69A-D394-4C17-9098-0FEE55BD47EF}" destId="{FE7B9712-C951-40DD-B668-5C1E5A705CEB}" srcOrd="3" destOrd="0" presId="urn:microsoft.com/office/officeart/2018/5/layout/IconCircleLabelList"/>
    <dgm:cxn modelId="{A2EC4336-5524-4454-89EB-12AD91B7AB48}" type="presParOf" srcId="{1B8A3318-43EE-4B4C-AFD0-64F842FB36B6}" destId="{EEA692F0-7FDB-4CCD-A499-360EC0212EC6}" srcOrd="3" destOrd="0" presId="urn:microsoft.com/office/officeart/2018/5/layout/IconCircleLabelList"/>
    <dgm:cxn modelId="{694554A2-F064-44C4-A689-22363222A81F}" type="presParOf" srcId="{1B8A3318-43EE-4B4C-AFD0-64F842FB36B6}" destId="{8254AF1C-9F7A-4C19-9C94-022F70FCDE25}" srcOrd="4" destOrd="0" presId="urn:microsoft.com/office/officeart/2018/5/layout/IconCircleLabelList"/>
    <dgm:cxn modelId="{9D74E784-E518-4FA9-B7FC-7C6F9030D1D6}" type="presParOf" srcId="{8254AF1C-9F7A-4C19-9C94-022F70FCDE25}" destId="{98D44645-CBB9-4AE5-9D74-FF8D385CF63F}" srcOrd="0" destOrd="0" presId="urn:microsoft.com/office/officeart/2018/5/layout/IconCircleLabelList"/>
    <dgm:cxn modelId="{0FAF5F1B-DD7F-40A2-8BB5-D290853FBE92}" type="presParOf" srcId="{8254AF1C-9F7A-4C19-9C94-022F70FCDE25}" destId="{4B2C0B74-8E38-4BDE-9497-76AB73F5CB4A}" srcOrd="1" destOrd="0" presId="urn:microsoft.com/office/officeart/2018/5/layout/IconCircleLabelList"/>
    <dgm:cxn modelId="{0694D570-BEB2-44C5-8DDC-7D18C3795BCF}" type="presParOf" srcId="{8254AF1C-9F7A-4C19-9C94-022F70FCDE25}" destId="{90EFD232-7CB5-4B61-B408-8D8C54DF7524}" srcOrd="2" destOrd="0" presId="urn:microsoft.com/office/officeart/2018/5/layout/IconCircleLabelList"/>
    <dgm:cxn modelId="{25E79281-493F-4B09-B67E-D29F62E05B99}" type="presParOf" srcId="{8254AF1C-9F7A-4C19-9C94-022F70FCDE25}" destId="{5E5A2E39-F0C6-4139-A5D0-AFAD218255E7}" srcOrd="3" destOrd="0" presId="urn:microsoft.com/office/officeart/2018/5/layout/IconCircleLabelList"/>
    <dgm:cxn modelId="{AE0FA48C-859A-4902-A416-EE32F7247244}" type="presParOf" srcId="{1B8A3318-43EE-4B4C-AFD0-64F842FB36B6}" destId="{AB325ACD-5022-49F8-8005-7201156770E3}" srcOrd="5" destOrd="0" presId="urn:microsoft.com/office/officeart/2018/5/layout/IconCircleLabelList"/>
    <dgm:cxn modelId="{401F6C1F-16AA-4C63-A98F-27A66219CDF6}" type="presParOf" srcId="{1B8A3318-43EE-4B4C-AFD0-64F842FB36B6}" destId="{F475C29E-6C64-455C-A71B-6787BE7F8D81}" srcOrd="6" destOrd="0" presId="urn:microsoft.com/office/officeart/2018/5/layout/IconCircleLabelList"/>
    <dgm:cxn modelId="{92444AEF-F88B-43B6-85F6-803390F55E07}" type="presParOf" srcId="{F475C29E-6C64-455C-A71B-6787BE7F8D81}" destId="{DC378462-7BAA-4270-B629-3CCCC3072A94}" srcOrd="0" destOrd="0" presId="urn:microsoft.com/office/officeart/2018/5/layout/IconCircleLabelList"/>
    <dgm:cxn modelId="{10126BD6-EFF1-428B-9BD8-271006B83AE6}" type="presParOf" srcId="{F475C29E-6C64-455C-A71B-6787BE7F8D81}" destId="{168C0B3C-3295-489F-AF3F-789C52E8E1DD}" srcOrd="1" destOrd="0" presId="urn:microsoft.com/office/officeart/2018/5/layout/IconCircleLabelList"/>
    <dgm:cxn modelId="{BA376678-00D3-4AA4-9038-8D1FFDE3AAD1}" type="presParOf" srcId="{F475C29E-6C64-455C-A71B-6787BE7F8D81}" destId="{0D9F7735-5AA4-492D-9A75-FBC9F259E700}" srcOrd="2" destOrd="0" presId="urn:microsoft.com/office/officeart/2018/5/layout/IconCircleLabelList"/>
    <dgm:cxn modelId="{1CF56BAF-F745-4373-BAB0-966281D253DF}" type="presParOf" srcId="{F475C29E-6C64-455C-A71B-6787BE7F8D81}" destId="{CA70A387-AD2C-4472-AFC1-6F5A9F582B6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14F93-A436-4537-BA3C-33C44B45A833}">
      <dsp:nvSpPr>
        <dsp:cNvPr id="0" name=""/>
        <dsp:cNvSpPr/>
      </dsp:nvSpPr>
      <dsp:spPr>
        <a:xfrm>
          <a:off x="562927" y="68695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0689C-78F6-4A0F-9CBC-70EE14A1C09C}">
      <dsp:nvSpPr>
        <dsp:cNvPr id="0" name=""/>
        <dsp:cNvSpPr/>
      </dsp:nvSpPr>
      <dsp:spPr>
        <a:xfrm>
          <a:off x="871091" y="99512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15C0C-196E-4468-8300-FE805A2D7A53}">
      <dsp:nvSpPr>
        <dsp:cNvPr id="0" name=""/>
        <dsp:cNvSpPr/>
      </dsp:nvSpPr>
      <dsp:spPr>
        <a:xfrm>
          <a:off x="100682" y="2583348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SNaïve</a:t>
          </a:r>
          <a:endParaRPr lang="en-US" sz="1600" kern="1200" dirty="0"/>
        </a:p>
      </dsp:txBody>
      <dsp:txXfrm>
        <a:off x="100682" y="2583348"/>
        <a:ext cx="2370489" cy="922500"/>
      </dsp:txXfrm>
    </dsp:sp>
    <dsp:sp modelId="{5AF63AE6-6DF0-49AF-BB70-079C84B029F7}">
      <dsp:nvSpPr>
        <dsp:cNvPr id="0" name=""/>
        <dsp:cNvSpPr/>
      </dsp:nvSpPr>
      <dsp:spPr>
        <a:xfrm>
          <a:off x="3348252" y="68695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BCB72-402B-460A-8723-BB1ABDCFCB70}">
      <dsp:nvSpPr>
        <dsp:cNvPr id="0" name=""/>
        <dsp:cNvSpPr/>
      </dsp:nvSpPr>
      <dsp:spPr>
        <a:xfrm>
          <a:off x="3656416" y="99512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B9712-C951-40DD-B668-5C1E5A705CEB}">
      <dsp:nvSpPr>
        <dsp:cNvPr id="0" name=""/>
        <dsp:cNvSpPr/>
      </dsp:nvSpPr>
      <dsp:spPr>
        <a:xfrm>
          <a:off x="2886007" y="2583348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Seasonal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ARIMA</a:t>
          </a:r>
          <a:endParaRPr lang="en-US" sz="1600" kern="1200" dirty="0"/>
        </a:p>
      </dsp:txBody>
      <dsp:txXfrm>
        <a:off x="2886007" y="2583348"/>
        <a:ext cx="2370489" cy="922500"/>
      </dsp:txXfrm>
    </dsp:sp>
    <dsp:sp modelId="{98D44645-CBB9-4AE5-9D74-FF8D385CF63F}">
      <dsp:nvSpPr>
        <dsp:cNvPr id="0" name=""/>
        <dsp:cNvSpPr/>
      </dsp:nvSpPr>
      <dsp:spPr>
        <a:xfrm>
          <a:off x="6133577" y="68695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C0B74-8E38-4BDE-9497-76AB73F5CB4A}">
      <dsp:nvSpPr>
        <dsp:cNvPr id="0" name=""/>
        <dsp:cNvSpPr/>
      </dsp:nvSpPr>
      <dsp:spPr>
        <a:xfrm>
          <a:off x="6441741" y="99512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A2E39-F0C6-4139-A5D0-AFAD218255E7}">
      <dsp:nvSpPr>
        <dsp:cNvPr id="0" name=""/>
        <dsp:cNvSpPr/>
      </dsp:nvSpPr>
      <dsp:spPr>
        <a:xfrm>
          <a:off x="5671332" y="2583348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Support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Vector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Machine</a:t>
          </a:r>
          <a:endParaRPr lang="en-US" sz="1600" kern="1200" dirty="0"/>
        </a:p>
      </dsp:txBody>
      <dsp:txXfrm>
        <a:off x="5671332" y="2583348"/>
        <a:ext cx="2370489" cy="922500"/>
      </dsp:txXfrm>
    </dsp:sp>
    <dsp:sp modelId="{DC378462-7BAA-4270-B629-3CCCC3072A94}">
      <dsp:nvSpPr>
        <dsp:cNvPr id="0" name=""/>
        <dsp:cNvSpPr/>
      </dsp:nvSpPr>
      <dsp:spPr>
        <a:xfrm>
          <a:off x="8918902" y="68695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C0B3C-3295-489F-AF3F-789C52E8E1DD}">
      <dsp:nvSpPr>
        <dsp:cNvPr id="0" name=""/>
        <dsp:cNvSpPr/>
      </dsp:nvSpPr>
      <dsp:spPr>
        <a:xfrm>
          <a:off x="9227066" y="99512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0A387-AD2C-4472-AFC1-6F5A9F582B6E}">
      <dsp:nvSpPr>
        <dsp:cNvPr id="0" name=""/>
        <dsp:cNvSpPr/>
      </dsp:nvSpPr>
      <dsp:spPr>
        <a:xfrm>
          <a:off x="8456657" y="2583348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Elman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Neural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 Network</a:t>
          </a:r>
          <a:endParaRPr lang="en-US" sz="1600" kern="1200" dirty="0"/>
        </a:p>
      </dsp:txBody>
      <dsp:txXfrm>
        <a:off x="8456657" y="2583348"/>
        <a:ext cx="2370489" cy="92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14F93-A436-4537-BA3C-33C44B45A833}">
      <dsp:nvSpPr>
        <dsp:cNvPr id="0" name=""/>
        <dsp:cNvSpPr/>
      </dsp:nvSpPr>
      <dsp:spPr>
        <a:xfrm>
          <a:off x="562927" y="68695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0689C-78F6-4A0F-9CBC-70EE14A1C09C}">
      <dsp:nvSpPr>
        <dsp:cNvPr id="0" name=""/>
        <dsp:cNvSpPr/>
      </dsp:nvSpPr>
      <dsp:spPr>
        <a:xfrm>
          <a:off x="871091" y="99512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15C0C-196E-4468-8300-FE805A2D7A53}">
      <dsp:nvSpPr>
        <dsp:cNvPr id="0" name=""/>
        <dsp:cNvSpPr/>
      </dsp:nvSpPr>
      <dsp:spPr>
        <a:xfrm>
          <a:off x="100682" y="2583348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Naïve</a:t>
          </a:r>
          <a:endParaRPr lang="en-US" sz="1600" kern="1200" dirty="0"/>
        </a:p>
      </dsp:txBody>
      <dsp:txXfrm>
        <a:off x="100682" y="2583348"/>
        <a:ext cx="2370489" cy="922500"/>
      </dsp:txXfrm>
    </dsp:sp>
    <dsp:sp modelId="{5AF63AE6-6DF0-49AF-BB70-079C84B029F7}">
      <dsp:nvSpPr>
        <dsp:cNvPr id="0" name=""/>
        <dsp:cNvSpPr/>
      </dsp:nvSpPr>
      <dsp:spPr>
        <a:xfrm>
          <a:off x="3348252" y="68695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BCB72-402B-460A-8723-BB1ABDCFCB70}">
      <dsp:nvSpPr>
        <dsp:cNvPr id="0" name=""/>
        <dsp:cNvSpPr/>
      </dsp:nvSpPr>
      <dsp:spPr>
        <a:xfrm>
          <a:off x="3656416" y="99512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B9712-C951-40DD-B668-5C1E5A705CEB}">
      <dsp:nvSpPr>
        <dsp:cNvPr id="0" name=""/>
        <dsp:cNvSpPr/>
      </dsp:nvSpPr>
      <dsp:spPr>
        <a:xfrm>
          <a:off x="2886007" y="2583348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Minimum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variance</a:t>
          </a:r>
          <a:endParaRPr lang="en-US" sz="1600" kern="1200" dirty="0"/>
        </a:p>
      </dsp:txBody>
      <dsp:txXfrm>
        <a:off x="2886007" y="2583348"/>
        <a:ext cx="2370489" cy="922500"/>
      </dsp:txXfrm>
    </dsp:sp>
    <dsp:sp modelId="{98D44645-CBB9-4AE5-9D74-FF8D385CF63F}">
      <dsp:nvSpPr>
        <dsp:cNvPr id="0" name=""/>
        <dsp:cNvSpPr/>
      </dsp:nvSpPr>
      <dsp:spPr>
        <a:xfrm>
          <a:off x="6133577" y="68695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C0B74-8E38-4BDE-9497-76AB73F5CB4A}">
      <dsp:nvSpPr>
        <dsp:cNvPr id="0" name=""/>
        <dsp:cNvSpPr/>
      </dsp:nvSpPr>
      <dsp:spPr>
        <a:xfrm>
          <a:off x="6441741" y="99512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A2E39-F0C6-4139-A5D0-AFAD218255E7}">
      <dsp:nvSpPr>
        <dsp:cNvPr id="0" name=""/>
        <dsp:cNvSpPr/>
      </dsp:nvSpPr>
      <dsp:spPr>
        <a:xfrm>
          <a:off x="5671332" y="2583348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Maximum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sharpe ratio</a:t>
          </a:r>
          <a:endParaRPr lang="en-US" sz="1600" kern="1200" dirty="0"/>
        </a:p>
      </dsp:txBody>
      <dsp:txXfrm>
        <a:off x="5671332" y="2583348"/>
        <a:ext cx="2370489" cy="922500"/>
      </dsp:txXfrm>
    </dsp:sp>
    <dsp:sp modelId="{DC378462-7BAA-4270-B629-3CCCC3072A94}">
      <dsp:nvSpPr>
        <dsp:cNvPr id="0" name=""/>
        <dsp:cNvSpPr/>
      </dsp:nvSpPr>
      <dsp:spPr>
        <a:xfrm>
          <a:off x="8918902" y="68695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8C0B3C-3295-489F-AF3F-789C52E8E1DD}">
      <dsp:nvSpPr>
        <dsp:cNvPr id="0" name=""/>
        <dsp:cNvSpPr/>
      </dsp:nvSpPr>
      <dsp:spPr>
        <a:xfrm>
          <a:off x="9227066" y="99512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0A387-AD2C-4472-AFC1-6F5A9F582B6E}">
      <dsp:nvSpPr>
        <dsp:cNvPr id="0" name=""/>
        <dsp:cNvSpPr/>
      </dsp:nvSpPr>
      <dsp:spPr>
        <a:xfrm>
          <a:off x="8456657" y="2583348"/>
          <a:ext cx="2370489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RISK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PARITY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 dirty="0"/>
            <a:t>PORTFOLIO</a:t>
          </a:r>
          <a:endParaRPr lang="en-US" sz="1600" kern="1200" dirty="0"/>
        </a:p>
      </dsp:txBody>
      <dsp:txXfrm>
        <a:off x="8456657" y="2583348"/>
        <a:ext cx="2370489" cy="92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2811E-04DB-4A08-8532-D0341E4B5AE6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0BDA2-976B-45B0-8418-B548A18876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661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C91D7-659C-4945-A90E-1FB14F40544C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151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96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592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344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231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958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389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795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595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17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3343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550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FA952E-1FD4-47C1-BBD5-B0E663281785}" type="datetimeFigureOut">
              <a:rPr lang="en-IN" smtClean="0"/>
              <a:t>13-05-2024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BD3D5B-83CB-46D9-B12E-9720E00B05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46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a-caja-de-irene.blogspot.com/2016/02/dibujame-un-monigot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 faces €5-10 billion investment gap on AI and blockchain – report –  Euractiv">
            <a:extLst>
              <a:ext uri="{FF2B5EF4-FFF2-40B4-BE49-F238E27FC236}">
                <a16:creationId xmlns:a16="http://schemas.microsoft.com/office/drawing/2014/main" id="{DF69FEC4-21B3-0C71-FEB5-00B4C1C8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4" t="-1" r="23543" b="-1"/>
          <a:stretch/>
        </p:blipFill>
        <p:spPr bwMode="auto">
          <a:xfrm>
            <a:off x="3614236" y="10"/>
            <a:ext cx="857776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87AD66A-7897-93DF-A6CD-DF6595E439A9}"/>
              </a:ext>
            </a:extLst>
          </p:cNvPr>
          <p:cNvSpPr/>
          <p:nvPr/>
        </p:nvSpPr>
        <p:spPr>
          <a:xfrm>
            <a:off x="46319" y="1573161"/>
            <a:ext cx="3472385" cy="233993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Q</a:t>
            </a:r>
            <a:r>
              <a:rPr lang="en-US" sz="48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uant  </a:t>
            </a:r>
            <a:r>
              <a:rPr lang="en-US" sz="480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</a:t>
            </a:r>
            <a:r>
              <a:rPr lang="en-US" sz="48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ortfolio </a:t>
            </a:r>
            <a:r>
              <a:rPr lang="en-US" sz="480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</a:t>
            </a:r>
            <a:r>
              <a:rPr lang="en-US" sz="48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anagement </a:t>
            </a:r>
            <a:r>
              <a:rPr lang="en-US" sz="480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</a:t>
            </a:r>
            <a:r>
              <a:rPr lang="en-US" sz="4800" b="0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57735-A33D-4C19-0745-822F2E38BE19}"/>
              </a:ext>
            </a:extLst>
          </p:cNvPr>
          <p:cNvSpPr txBox="1"/>
          <p:nvPr/>
        </p:nvSpPr>
        <p:spPr>
          <a:xfrm>
            <a:off x="-4532" y="5542206"/>
            <a:ext cx="2526890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GB" dirty="0"/>
              <a:t>Kunal Choudhary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B7A3F-F9C3-5384-DCBB-CA9D79B98040}"/>
              </a:ext>
            </a:extLst>
          </p:cNvPr>
          <p:cNvSpPr txBox="1"/>
          <p:nvPr/>
        </p:nvSpPr>
        <p:spPr>
          <a:xfrm>
            <a:off x="3049" y="6154831"/>
            <a:ext cx="1540616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20590121</a:t>
            </a: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933F2-9BB3-6CD0-6772-8589F888D127}"/>
              </a:ext>
            </a:extLst>
          </p:cNvPr>
          <p:cNvSpPr txBox="1"/>
          <p:nvPr/>
        </p:nvSpPr>
        <p:spPr>
          <a:xfrm>
            <a:off x="-4532" y="4560751"/>
            <a:ext cx="3212099" cy="83099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GB" dirty="0"/>
              <a:t>COMP4105 Designing Intelligent Agents</a:t>
            </a:r>
            <a:endParaRPr lang="en-IN" dirty="0"/>
          </a:p>
        </p:txBody>
      </p:sp>
      <p:pic>
        <p:nvPicPr>
          <p:cNvPr id="7" name="Picture 2" descr="The University of Nottingham Logo PNG Transparent &amp; SVG Vector - Freebie  Supply">
            <a:extLst>
              <a:ext uri="{FF2B5EF4-FFF2-40B4-BE49-F238E27FC236}">
                <a16:creationId xmlns:a16="http://schemas.microsoft.com/office/drawing/2014/main" id="{E1BE335C-AB89-AA89-B6A4-A328AD493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26" b="31623"/>
          <a:stretch/>
        </p:blipFill>
        <p:spPr bwMode="auto">
          <a:xfrm>
            <a:off x="46319" y="117988"/>
            <a:ext cx="3472385" cy="121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277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879F17-A08A-F1C0-3884-81D0BAC6A551}"/>
              </a:ext>
            </a:extLst>
          </p:cNvPr>
          <p:cNvSpPr/>
          <p:nvPr/>
        </p:nvSpPr>
        <p:spPr>
          <a:xfrm>
            <a:off x="833120" y="2595715"/>
            <a:ext cx="3200400" cy="914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Portfolio</a:t>
            </a:r>
          </a:p>
        </p:txBody>
      </p:sp>
      <p:cxnSp>
        <p:nvCxnSpPr>
          <p:cNvPr id="5142" name="Straight Connector 5141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8" name="Straight Connector 5157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9" name="Straight Connector 5158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0" name="Straight Connector 5159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0F8E143-1F02-6A46-CF7E-53DC3A74E32F}"/>
              </a:ext>
            </a:extLst>
          </p:cNvPr>
          <p:cNvSpPr/>
          <p:nvPr/>
        </p:nvSpPr>
        <p:spPr>
          <a:xfrm>
            <a:off x="699003" y="4051457"/>
            <a:ext cx="3780416" cy="176514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Green </a:t>
            </a:r>
            <a:r>
              <a:rPr lang="en-US" sz="2000" b="1" dirty="0">
                <a:latin typeface="+mj-lt"/>
                <a:ea typeface="+mj-ea"/>
                <a:cs typeface="+mj-cs"/>
              </a:rPr>
              <a:t>Energy</a:t>
            </a: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Chemicals</a:t>
            </a: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+mj-ea"/>
                <a:cs typeface="+mj-cs"/>
              </a:rPr>
              <a:t>Insurance</a:t>
            </a: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FMCG</a:t>
            </a:r>
            <a:endParaRPr lang="en-US" sz="2000" b="1" dirty="0">
              <a:latin typeface="+mj-lt"/>
              <a:ea typeface="+mj-ea"/>
              <a:cs typeface="+mj-cs"/>
            </a:endParaRP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Automobile</a:t>
            </a:r>
          </a:p>
        </p:txBody>
      </p:sp>
      <p:pic>
        <p:nvPicPr>
          <p:cNvPr id="5140" name="Picture 20" descr="Alkyl Amines Chemicals Limited commission new plant | EquityBulls">
            <a:extLst>
              <a:ext uri="{FF2B5EF4-FFF2-40B4-BE49-F238E27FC236}">
                <a16:creationId xmlns:a16="http://schemas.microsoft.com/office/drawing/2014/main" id="{0D1B6CF5-2BC4-49DE-D4A7-DA9224C10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t="9838" r="15923" b="49516"/>
          <a:stretch/>
        </p:blipFill>
        <p:spPr bwMode="auto">
          <a:xfrm>
            <a:off x="4996515" y="3036641"/>
            <a:ext cx="2191257" cy="72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9D08B-5891-A364-DDBE-2EDB5678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865" y="539224"/>
            <a:ext cx="1950269" cy="1336097"/>
          </a:xfrm>
          <a:prstGeom prst="rect">
            <a:avLst/>
          </a:prstGeom>
        </p:spPr>
      </p:pic>
      <p:pic>
        <p:nvPicPr>
          <p:cNvPr id="5130" name="Picture 10" descr="Unilever Logo and symbol, meaning, history, PNG, brand">
            <a:extLst>
              <a:ext uri="{FF2B5EF4-FFF2-40B4-BE49-F238E27FC236}">
                <a16:creationId xmlns:a16="http://schemas.microsoft.com/office/drawing/2014/main" id="{CE25134E-8D59-DC8A-F72B-2D21CCC6F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244" y="752961"/>
            <a:ext cx="3364893" cy="211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2" descr="Download Hero MotoCorp Logo in SVG Vector or PNG File Format - Logo.wine">
            <a:extLst>
              <a:ext uri="{FF2B5EF4-FFF2-40B4-BE49-F238E27FC236}">
                <a16:creationId xmlns:a16="http://schemas.microsoft.com/office/drawing/2014/main" id="{E03F8B4E-8207-0700-F463-BC9EA8122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7180"/>
          <a:stretch/>
        </p:blipFill>
        <p:spPr bwMode="auto">
          <a:xfrm>
            <a:off x="8757338" y="3585519"/>
            <a:ext cx="2374638" cy="323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HDFC Life launches its musical logo - a unique sonic identity | 1 Indian  Television Dot Com">
            <a:extLst>
              <a:ext uri="{FF2B5EF4-FFF2-40B4-BE49-F238E27FC236}">
                <a16:creationId xmlns:a16="http://schemas.microsoft.com/office/drawing/2014/main" id="{3991FB90-9EF2-B2C4-02C6-385039686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3" t="24792" r="7907" b="25494"/>
          <a:stretch/>
        </p:blipFill>
        <p:spPr bwMode="auto">
          <a:xfrm>
            <a:off x="5076758" y="5098529"/>
            <a:ext cx="2038484" cy="122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Woman reading the news">
            <a:extLst>
              <a:ext uri="{FF2B5EF4-FFF2-40B4-BE49-F238E27FC236}">
                <a16:creationId xmlns:a16="http://schemas.microsoft.com/office/drawing/2014/main" id="{3EA00C6C-40CC-C40F-EDC3-98D686E40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75" y="0"/>
            <a:ext cx="2520000" cy="14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8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nalogue wall clock">
            <a:extLst>
              <a:ext uri="{FF2B5EF4-FFF2-40B4-BE49-F238E27FC236}">
                <a16:creationId xmlns:a16="http://schemas.microsoft.com/office/drawing/2014/main" id="{CCE0AFCC-A5F5-C6D8-A2BD-A6A97B3ED9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564" r="-1" b="1182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0BE822-6EB4-9A75-31C9-E02DF2D17BA1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6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Forecasting Agents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14727-1C8B-8DD2-8E03-EBB32599E9B8}"/>
              </a:ext>
            </a:extLst>
          </p:cNvPr>
          <p:cNvSpPr txBox="1"/>
          <p:nvPr/>
        </p:nvSpPr>
        <p:spPr>
          <a:xfrm>
            <a:off x="8046719" y="2722729"/>
            <a:ext cx="3633747" cy="2700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8731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79FE0F1-AB3F-994D-03BF-65FE21915A79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Modelling Timeline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CECD4C-88B5-F00F-55D2-72E92B03F922}"/>
              </a:ext>
            </a:extLst>
          </p:cNvPr>
          <p:cNvCxnSpPr/>
          <p:nvPr/>
        </p:nvCxnSpPr>
        <p:spPr>
          <a:xfrm flipV="1">
            <a:off x="1202332" y="3899207"/>
            <a:ext cx="9787335" cy="67699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FCAF84-6C02-41A1-B91D-01875079F6E5}"/>
              </a:ext>
            </a:extLst>
          </p:cNvPr>
          <p:cNvSpPr txBox="1"/>
          <p:nvPr/>
        </p:nvSpPr>
        <p:spPr>
          <a:xfrm>
            <a:off x="1424771" y="4334415"/>
            <a:ext cx="793807" cy="71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056">
              <a:spcAft>
                <a:spcPts val="600"/>
              </a:spcAft>
            </a:pPr>
            <a:r>
              <a:rPr lang="en-GB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en-GB" sz="1764" kern="1200" baseline="30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</a:t>
            </a:r>
            <a:r>
              <a:rPr lang="en-GB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Jan</a:t>
            </a:r>
          </a:p>
          <a:p>
            <a:pPr defTabSz="448056">
              <a:spcAft>
                <a:spcPts val="600"/>
              </a:spcAft>
            </a:pPr>
            <a:r>
              <a:rPr lang="en-GB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2023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551E3-812A-C72D-20C0-4EC5E7F10B5D}"/>
              </a:ext>
            </a:extLst>
          </p:cNvPr>
          <p:cNvSpPr txBox="1"/>
          <p:nvPr/>
        </p:nvSpPr>
        <p:spPr>
          <a:xfrm>
            <a:off x="5897264" y="4334413"/>
            <a:ext cx="938077" cy="71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056">
              <a:spcAft>
                <a:spcPts val="600"/>
              </a:spcAft>
            </a:pPr>
            <a:r>
              <a:rPr lang="en-GB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25</a:t>
            </a:r>
            <a:r>
              <a:rPr lang="en-GB" sz="1764" kern="1200" baseline="30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</a:t>
            </a:r>
            <a:r>
              <a:rPr lang="en-GB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Apr</a:t>
            </a:r>
          </a:p>
          <a:p>
            <a:pPr defTabSz="448056">
              <a:spcAft>
                <a:spcPts val="600"/>
              </a:spcAft>
            </a:pPr>
            <a:r>
              <a:rPr lang="en-GB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03196-B6E6-2008-20D9-1B60024FDE53}"/>
              </a:ext>
            </a:extLst>
          </p:cNvPr>
          <p:cNvSpPr txBox="1"/>
          <p:nvPr/>
        </p:nvSpPr>
        <p:spPr>
          <a:xfrm>
            <a:off x="7014297" y="4334413"/>
            <a:ext cx="938077" cy="71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056">
              <a:spcAft>
                <a:spcPts val="600"/>
              </a:spcAft>
            </a:pPr>
            <a:r>
              <a:rPr lang="en-GB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26</a:t>
            </a:r>
            <a:r>
              <a:rPr lang="en-GB" sz="1764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</a:t>
            </a:r>
            <a:r>
              <a:rPr lang="en-GB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Apr</a:t>
            </a:r>
          </a:p>
          <a:p>
            <a:pPr defTabSz="448056">
              <a:spcAft>
                <a:spcPts val="600"/>
              </a:spcAft>
            </a:pPr>
            <a:r>
              <a:rPr lang="en-GB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9A966-3B24-1C23-410E-7810DE0D79AD}"/>
              </a:ext>
            </a:extLst>
          </p:cNvPr>
          <p:cNvSpPr txBox="1"/>
          <p:nvPr/>
        </p:nvSpPr>
        <p:spPr>
          <a:xfrm>
            <a:off x="9765776" y="4334412"/>
            <a:ext cx="883383" cy="71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056">
              <a:spcAft>
                <a:spcPts val="600"/>
              </a:spcAft>
            </a:pPr>
            <a:r>
              <a:rPr lang="en-GB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</a:t>
            </a:r>
            <a:r>
              <a:rPr lang="en-GB" sz="1764" kern="1200" baseline="300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</a:t>
            </a:r>
            <a:r>
              <a:rPr lang="en-GB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May</a:t>
            </a:r>
          </a:p>
          <a:p>
            <a:pPr defTabSz="448056">
              <a:spcAft>
                <a:spcPts val="600"/>
              </a:spcAft>
            </a:pPr>
            <a:r>
              <a:rPr lang="en-GB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</a:t>
            </a:r>
            <a:endParaRPr lang="en-IN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8BB0740-4F14-EBDA-FF55-40A2BCB8340E}"/>
              </a:ext>
            </a:extLst>
          </p:cNvPr>
          <p:cNvSpPr/>
          <p:nvPr/>
        </p:nvSpPr>
        <p:spPr>
          <a:xfrm rot="16200000">
            <a:off x="2488068" y="4216534"/>
            <a:ext cx="793424" cy="2379845"/>
          </a:xfrm>
          <a:prstGeom prst="leftBrace">
            <a:avLst>
              <a:gd name="adj1" fmla="val 33931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5ADF8C8-6A40-2D42-9D56-19A1E2DC1868}"/>
              </a:ext>
            </a:extLst>
          </p:cNvPr>
          <p:cNvSpPr/>
          <p:nvPr/>
        </p:nvSpPr>
        <p:spPr>
          <a:xfrm rot="16200000">
            <a:off x="4758756" y="4353854"/>
            <a:ext cx="793424" cy="2161530"/>
          </a:xfrm>
          <a:prstGeom prst="leftBrace">
            <a:avLst>
              <a:gd name="adj1" fmla="val 4124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00B587E-95DA-BBBB-8A44-451D49416124}"/>
              </a:ext>
            </a:extLst>
          </p:cNvPr>
          <p:cNvSpPr/>
          <p:nvPr/>
        </p:nvSpPr>
        <p:spPr>
          <a:xfrm rot="16200000">
            <a:off x="8437824" y="4286108"/>
            <a:ext cx="793424" cy="2161530"/>
          </a:xfrm>
          <a:prstGeom prst="leftBrace">
            <a:avLst>
              <a:gd name="adj1" fmla="val 37788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8AB926-EDDA-633E-B98D-F031E7A8790C}"/>
              </a:ext>
            </a:extLst>
          </p:cNvPr>
          <p:cNvSpPr txBox="1"/>
          <p:nvPr/>
        </p:nvSpPr>
        <p:spPr>
          <a:xfrm>
            <a:off x="2414555" y="5920505"/>
            <a:ext cx="940450" cy="71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48056">
              <a:spcAft>
                <a:spcPts val="600"/>
              </a:spcAft>
            </a:pPr>
            <a:r>
              <a:rPr lang="en-GB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Training</a:t>
            </a:r>
          </a:p>
          <a:p>
            <a:pPr algn="ctr" defTabSz="448056">
              <a:spcAft>
                <a:spcPts val="600"/>
              </a:spcAft>
            </a:pPr>
            <a:r>
              <a:rPr lang="en-GB" sz="1764" dirty="0"/>
              <a:t>data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A6A92C-BEA9-C0E1-ED43-7401918DDCB8}"/>
              </a:ext>
            </a:extLst>
          </p:cNvPr>
          <p:cNvSpPr txBox="1"/>
          <p:nvPr/>
        </p:nvSpPr>
        <p:spPr>
          <a:xfrm>
            <a:off x="4262563" y="5889722"/>
            <a:ext cx="1785810" cy="71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48056">
              <a:spcAft>
                <a:spcPts val="600"/>
              </a:spcAft>
            </a:pPr>
            <a:r>
              <a:rPr lang="en-GB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</a:t>
            </a:r>
          </a:p>
          <a:p>
            <a:pPr algn="ctr" defTabSz="448056">
              <a:spcAft>
                <a:spcPts val="600"/>
              </a:spcAft>
            </a:pPr>
            <a:r>
              <a:rPr lang="en-GB" sz="1764" dirty="0"/>
              <a:t>(60 trading days)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683533-12EC-E0F6-99FB-31591812B378}"/>
              </a:ext>
            </a:extLst>
          </p:cNvPr>
          <p:cNvSpPr txBox="1"/>
          <p:nvPr/>
        </p:nvSpPr>
        <p:spPr>
          <a:xfrm>
            <a:off x="8129491" y="5920505"/>
            <a:ext cx="1785810" cy="71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48056">
              <a:spcAft>
                <a:spcPts val="600"/>
              </a:spcAft>
            </a:pPr>
            <a:r>
              <a:rPr lang="en-GB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 Evaluation</a:t>
            </a:r>
          </a:p>
          <a:p>
            <a:pPr algn="ctr" defTabSz="448056">
              <a:spcAft>
                <a:spcPts val="600"/>
              </a:spcAft>
            </a:pPr>
            <a:r>
              <a:rPr lang="en-GB" sz="1764" dirty="0"/>
              <a:t>(10 trading days)</a:t>
            </a:r>
            <a:endParaRPr lang="en-IN" dirty="0"/>
          </a:p>
        </p:txBody>
      </p:sp>
      <p:pic>
        <p:nvPicPr>
          <p:cNvPr id="22" name="Picture 21" descr="A black stick figure with a face drawn on it&#10;&#10;Description automatically generated">
            <a:extLst>
              <a:ext uri="{FF2B5EF4-FFF2-40B4-BE49-F238E27FC236}">
                <a16:creationId xmlns:a16="http://schemas.microsoft.com/office/drawing/2014/main" id="{DEC5D31D-128F-650E-9EEC-6BCCAFC80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01660" y="2895952"/>
            <a:ext cx="869146" cy="912968"/>
          </a:xfrm>
          <a:prstGeom prst="rect">
            <a:avLst/>
          </a:prstGeom>
        </p:spPr>
      </p:pic>
      <p:sp>
        <p:nvSpPr>
          <p:cNvPr id="24" name="Ribbon: Curved and Tilted Up 23">
            <a:extLst>
              <a:ext uri="{FF2B5EF4-FFF2-40B4-BE49-F238E27FC236}">
                <a16:creationId xmlns:a16="http://schemas.microsoft.com/office/drawing/2014/main" id="{D4F9C0A7-77F4-8EEC-FC1E-86422219FFB3}"/>
              </a:ext>
            </a:extLst>
          </p:cNvPr>
          <p:cNvSpPr/>
          <p:nvPr/>
        </p:nvSpPr>
        <p:spPr>
          <a:xfrm>
            <a:off x="4974131" y="1926266"/>
            <a:ext cx="2543547" cy="577214"/>
          </a:xfrm>
          <a:prstGeom prst="ellipseRibbon2">
            <a:avLst>
              <a:gd name="adj1" fmla="val 25000"/>
              <a:gd name="adj2" fmla="val 100000"/>
              <a:gd name="adj3" fmla="val 125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056">
              <a:spcAft>
                <a:spcPts val="600"/>
              </a:spcAft>
            </a:pPr>
            <a:r>
              <a:rPr lang="en-GB" sz="176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Mr. Harilal arrives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9199E4-9726-4AD7-E88D-E37A75833995}"/>
              </a:ext>
            </a:extLst>
          </p:cNvPr>
          <p:cNvSpPr txBox="1"/>
          <p:nvPr/>
        </p:nvSpPr>
        <p:spPr>
          <a:xfrm>
            <a:off x="3649051" y="4334412"/>
            <a:ext cx="964046" cy="712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056">
              <a:spcAft>
                <a:spcPts val="600"/>
              </a:spcAft>
            </a:pPr>
            <a:r>
              <a:rPr lang="en-GB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26</a:t>
            </a:r>
            <a:r>
              <a:rPr lang="en-GB" sz="1764" kern="1200" baseline="30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</a:t>
            </a:r>
            <a:r>
              <a:rPr lang="en-GB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Feb</a:t>
            </a:r>
          </a:p>
          <a:p>
            <a:pPr defTabSz="448056">
              <a:spcAft>
                <a:spcPts val="600"/>
              </a:spcAft>
            </a:pPr>
            <a:r>
              <a:rPr lang="en-GB" sz="176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238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TextBox 1">
            <a:extLst>
              <a:ext uri="{FF2B5EF4-FFF2-40B4-BE49-F238E27FC236}">
                <a16:creationId xmlns:a16="http://schemas.microsoft.com/office/drawing/2014/main" id="{CF6E27E5-7BE5-4DFD-A237-05429742C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228007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0" y="175828"/>
            <a:ext cx="12191998" cy="1224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Forecasting Agents</a:t>
            </a:r>
          </a:p>
        </p:txBody>
      </p:sp>
    </p:spTree>
    <p:extLst>
      <p:ext uri="{BB962C8B-B14F-4D97-AF65-F5344CB8AC3E}">
        <p14:creationId xmlns:p14="http://schemas.microsoft.com/office/powerpoint/2010/main" val="17966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0" y="175828"/>
            <a:ext cx="12191998" cy="1224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Forecasting Agent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8C634-316C-72EC-4C13-DD51A618E436}"/>
              </a:ext>
            </a:extLst>
          </p:cNvPr>
          <p:cNvSpPr txBox="1"/>
          <p:nvPr/>
        </p:nvSpPr>
        <p:spPr>
          <a:xfrm>
            <a:off x="4070165" y="3008504"/>
            <a:ext cx="5278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SNaive agent</a:t>
            </a:r>
            <a:r>
              <a:rPr lang="en-GB" sz="2400" dirty="0"/>
              <a:t> simply takes the last known value and forecasts it as the prediction.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Forecast tomorrow = Today’s price</a:t>
            </a:r>
            <a:endParaRPr lang="en-IN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F420004-A527-539E-DB73-E70F2CA0014F}"/>
              </a:ext>
            </a:extLst>
          </p:cNvPr>
          <p:cNvSpPr/>
          <p:nvPr/>
        </p:nvSpPr>
        <p:spPr>
          <a:xfrm>
            <a:off x="1745779" y="3019831"/>
            <a:ext cx="1098000" cy="1098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5" name="Rectangle 4" descr="Table">
            <a:extLst>
              <a:ext uri="{FF2B5EF4-FFF2-40B4-BE49-F238E27FC236}">
                <a16:creationId xmlns:a16="http://schemas.microsoft.com/office/drawing/2014/main" id="{28237539-5692-BE72-009A-EE347AA593A8}"/>
              </a:ext>
            </a:extLst>
          </p:cNvPr>
          <p:cNvSpPr/>
          <p:nvPr/>
        </p:nvSpPr>
        <p:spPr>
          <a:xfrm>
            <a:off x="1979779" y="3253831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CEDD3-EDD1-FCA4-768A-FE1C89B534DB}"/>
              </a:ext>
            </a:extLst>
          </p:cNvPr>
          <p:cNvSpPr txBox="1"/>
          <p:nvPr/>
        </p:nvSpPr>
        <p:spPr>
          <a:xfrm>
            <a:off x="1825644" y="4483968"/>
            <a:ext cx="111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SNaïve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9848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4C70B0-40E0-5D36-F92E-B71FAB3EA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001" y="975348"/>
            <a:ext cx="7277100" cy="506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11BC52-A65F-2B37-3E2B-C31814B82895}"/>
              </a:ext>
            </a:extLst>
          </p:cNvPr>
          <p:cNvSpPr txBox="1"/>
          <p:nvPr/>
        </p:nvSpPr>
        <p:spPr>
          <a:xfrm>
            <a:off x="4950525" y="446020"/>
            <a:ext cx="3114827" cy="369332"/>
          </a:xfrm>
          <a:custGeom>
            <a:avLst/>
            <a:gdLst>
              <a:gd name="connsiteX0" fmla="*/ 0 w 3114827"/>
              <a:gd name="connsiteY0" fmla="*/ 0 h 369332"/>
              <a:gd name="connsiteX1" fmla="*/ 581434 w 3114827"/>
              <a:gd name="connsiteY1" fmla="*/ 0 h 369332"/>
              <a:gd name="connsiteX2" fmla="*/ 1162869 w 3114827"/>
              <a:gd name="connsiteY2" fmla="*/ 0 h 369332"/>
              <a:gd name="connsiteX3" fmla="*/ 1588562 w 3114827"/>
              <a:gd name="connsiteY3" fmla="*/ 0 h 369332"/>
              <a:gd name="connsiteX4" fmla="*/ 2169996 w 3114827"/>
              <a:gd name="connsiteY4" fmla="*/ 0 h 369332"/>
              <a:gd name="connsiteX5" fmla="*/ 2626837 w 3114827"/>
              <a:gd name="connsiteY5" fmla="*/ 0 h 369332"/>
              <a:gd name="connsiteX6" fmla="*/ 3114827 w 3114827"/>
              <a:gd name="connsiteY6" fmla="*/ 0 h 369332"/>
              <a:gd name="connsiteX7" fmla="*/ 3114827 w 3114827"/>
              <a:gd name="connsiteY7" fmla="*/ 369332 h 369332"/>
              <a:gd name="connsiteX8" fmla="*/ 2564541 w 3114827"/>
              <a:gd name="connsiteY8" fmla="*/ 369332 h 369332"/>
              <a:gd name="connsiteX9" fmla="*/ 2045403 w 3114827"/>
              <a:gd name="connsiteY9" fmla="*/ 369332 h 369332"/>
              <a:gd name="connsiteX10" fmla="*/ 1526265 w 3114827"/>
              <a:gd name="connsiteY10" fmla="*/ 369332 h 369332"/>
              <a:gd name="connsiteX11" fmla="*/ 1100572 w 3114827"/>
              <a:gd name="connsiteY11" fmla="*/ 369332 h 369332"/>
              <a:gd name="connsiteX12" fmla="*/ 581434 w 3114827"/>
              <a:gd name="connsiteY12" fmla="*/ 369332 h 369332"/>
              <a:gd name="connsiteX13" fmla="*/ 0 w 3114827"/>
              <a:gd name="connsiteY13" fmla="*/ 369332 h 369332"/>
              <a:gd name="connsiteX14" fmla="*/ 0 w 3114827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4827" h="369332" extrusionOk="0">
                <a:moveTo>
                  <a:pt x="0" y="0"/>
                </a:moveTo>
                <a:cubicBezTo>
                  <a:pt x="207655" y="-36289"/>
                  <a:pt x="368512" y="47429"/>
                  <a:pt x="581434" y="0"/>
                </a:cubicBezTo>
                <a:cubicBezTo>
                  <a:pt x="794356" y="-47429"/>
                  <a:pt x="956931" y="45337"/>
                  <a:pt x="1162869" y="0"/>
                </a:cubicBezTo>
                <a:cubicBezTo>
                  <a:pt x="1368807" y="-45337"/>
                  <a:pt x="1439277" y="46190"/>
                  <a:pt x="1588562" y="0"/>
                </a:cubicBezTo>
                <a:cubicBezTo>
                  <a:pt x="1737847" y="-46190"/>
                  <a:pt x="2017146" y="24070"/>
                  <a:pt x="2169996" y="0"/>
                </a:cubicBezTo>
                <a:cubicBezTo>
                  <a:pt x="2322846" y="-24070"/>
                  <a:pt x="2502356" y="22128"/>
                  <a:pt x="2626837" y="0"/>
                </a:cubicBezTo>
                <a:cubicBezTo>
                  <a:pt x="2751318" y="-22128"/>
                  <a:pt x="2881467" y="17071"/>
                  <a:pt x="3114827" y="0"/>
                </a:cubicBezTo>
                <a:cubicBezTo>
                  <a:pt x="3125945" y="159732"/>
                  <a:pt x="3101139" y="247024"/>
                  <a:pt x="3114827" y="369332"/>
                </a:cubicBezTo>
                <a:cubicBezTo>
                  <a:pt x="2927486" y="385828"/>
                  <a:pt x="2829592" y="367939"/>
                  <a:pt x="2564541" y="369332"/>
                </a:cubicBezTo>
                <a:cubicBezTo>
                  <a:pt x="2299490" y="370725"/>
                  <a:pt x="2152531" y="333069"/>
                  <a:pt x="2045403" y="369332"/>
                </a:cubicBezTo>
                <a:cubicBezTo>
                  <a:pt x="1938275" y="405595"/>
                  <a:pt x="1744667" y="328946"/>
                  <a:pt x="1526265" y="369332"/>
                </a:cubicBezTo>
                <a:cubicBezTo>
                  <a:pt x="1307863" y="409718"/>
                  <a:pt x="1217295" y="351954"/>
                  <a:pt x="1100572" y="369332"/>
                </a:cubicBezTo>
                <a:cubicBezTo>
                  <a:pt x="983849" y="386710"/>
                  <a:pt x="727983" y="314035"/>
                  <a:pt x="581434" y="369332"/>
                </a:cubicBezTo>
                <a:cubicBezTo>
                  <a:pt x="434885" y="424629"/>
                  <a:pt x="228303" y="310185"/>
                  <a:pt x="0" y="369332"/>
                </a:cubicBezTo>
                <a:cubicBezTo>
                  <a:pt x="-19764" y="240300"/>
                  <a:pt x="15681" y="15614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GB" dirty="0"/>
              <a:t>10 Trading-days’ Performance</a:t>
            </a:r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0957D-EDE3-DD8F-25EB-B995B4F5DF3B}"/>
              </a:ext>
            </a:extLst>
          </p:cNvPr>
          <p:cNvCxnSpPr/>
          <p:nvPr/>
        </p:nvCxnSpPr>
        <p:spPr>
          <a:xfrm>
            <a:off x="4866968" y="2487561"/>
            <a:ext cx="580103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25FD0A-4934-3063-A53C-D3C05D8E9889}"/>
              </a:ext>
            </a:extLst>
          </p:cNvPr>
          <p:cNvCxnSpPr>
            <a:cxnSpLocks/>
          </p:cNvCxnSpPr>
          <p:nvPr/>
        </p:nvCxnSpPr>
        <p:spPr>
          <a:xfrm>
            <a:off x="5614219" y="4203290"/>
            <a:ext cx="403123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F34D11-5DA6-6A4A-AFEA-E61C3D4D9463}"/>
              </a:ext>
            </a:extLst>
          </p:cNvPr>
          <p:cNvCxnSpPr>
            <a:cxnSpLocks/>
          </p:cNvCxnSpPr>
          <p:nvPr/>
        </p:nvCxnSpPr>
        <p:spPr>
          <a:xfrm>
            <a:off x="8128931" y="1838632"/>
            <a:ext cx="444798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1A91A4-BF3C-C165-B7FD-7C0E9BF35D03}"/>
              </a:ext>
            </a:extLst>
          </p:cNvPr>
          <p:cNvCxnSpPr>
            <a:cxnSpLocks/>
          </p:cNvCxnSpPr>
          <p:nvPr/>
        </p:nvCxnSpPr>
        <p:spPr>
          <a:xfrm>
            <a:off x="7604080" y="3508998"/>
            <a:ext cx="407451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8BC7CC-62AD-081E-DCCD-EF70155477FA}"/>
              </a:ext>
            </a:extLst>
          </p:cNvPr>
          <p:cNvCxnSpPr/>
          <p:nvPr/>
        </p:nvCxnSpPr>
        <p:spPr>
          <a:xfrm>
            <a:off x="8709034" y="3603522"/>
            <a:ext cx="580103" cy="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94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oup of graphs showing the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4552CD56-4C55-C9AA-85D8-8FDFB4009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70" y="866397"/>
            <a:ext cx="8640000" cy="5400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204982-E737-17AD-587E-544B25688E6C}"/>
              </a:ext>
            </a:extLst>
          </p:cNvPr>
          <p:cNvSpPr txBox="1"/>
          <p:nvPr/>
        </p:nvSpPr>
        <p:spPr>
          <a:xfrm>
            <a:off x="4228471" y="420183"/>
            <a:ext cx="3114827" cy="369332"/>
          </a:xfrm>
          <a:custGeom>
            <a:avLst/>
            <a:gdLst>
              <a:gd name="connsiteX0" fmla="*/ 0 w 3114827"/>
              <a:gd name="connsiteY0" fmla="*/ 0 h 369332"/>
              <a:gd name="connsiteX1" fmla="*/ 581434 w 3114827"/>
              <a:gd name="connsiteY1" fmla="*/ 0 h 369332"/>
              <a:gd name="connsiteX2" fmla="*/ 1162869 w 3114827"/>
              <a:gd name="connsiteY2" fmla="*/ 0 h 369332"/>
              <a:gd name="connsiteX3" fmla="*/ 1588562 w 3114827"/>
              <a:gd name="connsiteY3" fmla="*/ 0 h 369332"/>
              <a:gd name="connsiteX4" fmla="*/ 2169996 w 3114827"/>
              <a:gd name="connsiteY4" fmla="*/ 0 h 369332"/>
              <a:gd name="connsiteX5" fmla="*/ 2626837 w 3114827"/>
              <a:gd name="connsiteY5" fmla="*/ 0 h 369332"/>
              <a:gd name="connsiteX6" fmla="*/ 3114827 w 3114827"/>
              <a:gd name="connsiteY6" fmla="*/ 0 h 369332"/>
              <a:gd name="connsiteX7" fmla="*/ 3114827 w 3114827"/>
              <a:gd name="connsiteY7" fmla="*/ 369332 h 369332"/>
              <a:gd name="connsiteX8" fmla="*/ 2564541 w 3114827"/>
              <a:gd name="connsiteY8" fmla="*/ 369332 h 369332"/>
              <a:gd name="connsiteX9" fmla="*/ 2045403 w 3114827"/>
              <a:gd name="connsiteY9" fmla="*/ 369332 h 369332"/>
              <a:gd name="connsiteX10" fmla="*/ 1526265 w 3114827"/>
              <a:gd name="connsiteY10" fmla="*/ 369332 h 369332"/>
              <a:gd name="connsiteX11" fmla="*/ 1100572 w 3114827"/>
              <a:gd name="connsiteY11" fmla="*/ 369332 h 369332"/>
              <a:gd name="connsiteX12" fmla="*/ 581434 w 3114827"/>
              <a:gd name="connsiteY12" fmla="*/ 369332 h 369332"/>
              <a:gd name="connsiteX13" fmla="*/ 0 w 3114827"/>
              <a:gd name="connsiteY13" fmla="*/ 369332 h 369332"/>
              <a:gd name="connsiteX14" fmla="*/ 0 w 3114827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4827" h="369332" extrusionOk="0">
                <a:moveTo>
                  <a:pt x="0" y="0"/>
                </a:moveTo>
                <a:cubicBezTo>
                  <a:pt x="207655" y="-36289"/>
                  <a:pt x="368512" y="47429"/>
                  <a:pt x="581434" y="0"/>
                </a:cubicBezTo>
                <a:cubicBezTo>
                  <a:pt x="794356" y="-47429"/>
                  <a:pt x="956931" y="45337"/>
                  <a:pt x="1162869" y="0"/>
                </a:cubicBezTo>
                <a:cubicBezTo>
                  <a:pt x="1368807" y="-45337"/>
                  <a:pt x="1439277" y="46190"/>
                  <a:pt x="1588562" y="0"/>
                </a:cubicBezTo>
                <a:cubicBezTo>
                  <a:pt x="1737847" y="-46190"/>
                  <a:pt x="2017146" y="24070"/>
                  <a:pt x="2169996" y="0"/>
                </a:cubicBezTo>
                <a:cubicBezTo>
                  <a:pt x="2322846" y="-24070"/>
                  <a:pt x="2502356" y="22128"/>
                  <a:pt x="2626837" y="0"/>
                </a:cubicBezTo>
                <a:cubicBezTo>
                  <a:pt x="2751318" y="-22128"/>
                  <a:pt x="2881467" y="17071"/>
                  <a:pt x="3114827" y="0"/>
                </a:cubicBezTo>
                <a:cubicBezTo>
                  <a:pt x="3125945" y="159732"/>
                  <a:pt x="3101139" y="247024"/>
                  <a:pt x="3114827" y="369332"/>
                </a:cubicBezTo>
                <a:cubicBezTo>
                  <a:pt x="2927486" y="385828"/>
                  <a:pt x="2829592" y="367939"/>
                  <a:pt x="2564541" y="369332"/>
                </a:cubicBezTo>
                <a:cubicBezTo>
                  <a:pt x="2299490" y="370725"/>
                  <a:pt x="2152531" y="333069"/>
                  <a:pt x="2045403" y="369332"/>
                </a:cubicBezTo>
                <a:cubicBezTo>
                  <a:pt x="1938275" y="405595"/>
                  <a:pt x="1744667" y="328946"/>
                  <a:pt x="1526265" y="369332"/>
                </a:cubicBezTo>
                <a:cubicBezTo>
                  <a:pt x="1307863" y="409718"/>
                  <a:pt x="1217295" y="351954"/>
                  <a:pt x="1100572" y="369332"/>
                </a:cubicBezTo>
                <a:cubicBezTo>
                  <a:pt x="983849" y="386710"/>
                  <a:pt x="727983" y="314035"/>
                  <a:pt x="581434" y="369332"/>
                </a:cubicBezTo>
                <a:cubicBezTo>
                  <a:pt x="434885" y="424629"/>
                  <a:pt x="228303" y="310185"/>
                  <a:pt x="0" y="369332"/>
                </a:cubicBezTo>
                <a:cubicBezTo>
                  <a:pt x="-19764" y="240300"/>
                  <a:pt x="15681" y="15614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GB" dirty="0"/>
              <a:t>10 Trading-days’ Performance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F36B3B-22E1-718D-CE1F-B363C8E28262}"/>
              </a:ext>
            </a:extLst>
          </p:cNvPr>
          <p:cNvSpPr txBox="1"/>
          <p:nvPr/>
        </p:nvSpPr>
        <p:spPr>
          <a:xfrm>
            <a:off x="24495" y="2052057"/>
            <a:ext cx="1499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dirty="0"/>
          </a:p>
          <a:p>
            <a:r>
              <a:rPr lang="en-GB" sz="1100" dirty="0"/>
              <a:t>For Reliance,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MAPE = 1.04%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RMSE = 43.7</a:t>
            </a:r>
            <a:endParaRPr lang="en-IN" sz="1100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BCAC23DB-D4A2-6C5B-03C9-B3DE84E2E92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1384" y="1763662"/>
            <a:ext cx="599767" cy="553065"/>
          </a:xfrm>
          <a:prstGeom prst="curvedConnector3">
            <a:avLst>
              <a:gd name="adj1" fmla="val 9918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8" name="Picture 47" descr="A red stamp with text on it&#10;&#10;Description automatically generated">
            <a:extLst>
              <a:ext uri="{FF2B5EF4-FFF2-40B4-BE49-F238E27FC236}">
                <a16:creationId xmlns:a16="http://schemas.microsoft.com/office/drawing/2014/main" id="{BCA773FC-1155-FB48-5591-1698121DC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27534" r="14969" b="27596"/>
          <a:stretch/>
        </p:blipFill>
        <p:spPr>
          <a:xfrm>
            <a:off x="8910269" y="5247694"/>
            <a:ext cx="3158516" cy="156189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D4AFEE2-A7B2-F2B4-D7A0-99677C407D52}"/>
              </a:ext>
            </a:extLst>
          </p:cNvPr>
          <p:cNvSpPr/>
          <p:nvPr/>
        </p:nvSpPr>
        <p:spPr>
          <a:xfrm rot="20781087">
            <a:off x="9111066" y="5735964"/>
            <a:ext cx="2748895" cy="58477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SNaive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3201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0" y="175828"/>
            <a:ext cx="12191998" cy="1224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Forecasting Agent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8C634-316C-72EC-4C13-DD51A618E436}"/>
              </a:ext>
            </a:extLst>
          </p:cNvPr>
          <p:cNvSpPr txBox="1"/>
          <p:nvPr/>
        </p:nvSpPr>
        <p:spPr>
          <a:xfrm>
            <a:off x="4274917" y="2989603"/>
            <a:ext cx="52780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SARIMA agent</a:t>
            </a:r>
            <a:r>
              <a:rPr lang="en-GB" sz="2000" dirty="0"/>
              <a:t> uses the statistical forecasting model ARIMA famous for stationary time series modelling using past values of the series (auto-regressive) and past errors (moving-average).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CEDD3-EDD1-FCA4-768A-FE1C89B534DB}"/>
              </a:ext>
            </a:extLst>
          </p:cNvPr>
          <p:cNvSpPr txBox="1"/>
          <p:nvPr/>
        </p:nvSpPr>
        <p:spPr>
          <a:xfrm>
            <a:off x="1143077" y="4485831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Seasonal ARIMA</a:t>
            </a:r>
            <a:endParaRPr lang="en-IN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849D97-879C-D3E1-551D-A431326DC96D}"/>
              </a:ext>
            </a:extLst>
          </p:cNvPr>
          <p:cNvSpPr/>
          <p:nvPr/>
        </p:nvSpPr>
        <p:spPr>
          <a:xfrm>
            <a:off x="1770040" y="3070968"/>
            <a:ext cx="1098000" cy="1098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8" name="Rectangle 7" descr="Sun">
            <a:extLst>
              <a:ext uri="{FF2B5EF4-FFF2-40B4-BE49-F238E27FC236}">
                <a16:creationId xmlns:a16="http://schemas.microsoft.com/office/drawing/2014/main" id="{81D1BB15-7889-BAC4-556B-2F4B1D357B5C}"/>
              </a:ext>
            </a:extLst>
          </p:cNvPr>
          <p:cNvSpPr/>
          <p:nvPr/>
        </p:nvSpPr>
        <p:spPr>
          <a:xfrm>
            <a:off x="2004040" y="3304968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590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oup of graphs showing the different types of stock&#10;&#10;Description automatically generated with medium confidence">
            <a:extLst>
              <a:ext uri="{FF2B5EF4-FFF2-40B4-BE49-F238E27FC236}">
                <a16:creationId xmlns:a16="http://schemas.microsoft.com/office/drawing/2014/main" id="{30EFB9CA-F2A6-BC01-F3D6-B6D0D4B8B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02" y="945241"/>
            <a:ext cx="8640000" cy="5400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 descr="A red stamp with text on it&#10;&#10;Description automatically generated">
            <a:extLst>
              <a:ext uri="{FF2B5EF4-FFF2-40B4-BE49-F238E27FC236}">
                <a16:creationId xmlns:a16="http://schemas.microsoft.com/office/drawing/2014/main" id="{BDF947E7-DAE8-A909-1DDC-639E88219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27534" r="14969" b="27596"/>
          <a:stretch/>
        </p:blipFill>
        <p:spPr>
          <a:xfrm>
            <a:off x="8910269" y="5247694"/>
            <a:ext cx="3158516" cy="156189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FE7B582-1D5A-B6D9-0A60-CC541583ECEA}"/>
              </a:ext>
            </a:extLst>
          </p:cNvPr>
          <p:cNvSpPr/>
          <p:nvPr/>
        </p:nvSpPr>
        <p:spPr>
          <a:xfrm rot="20781087">
            <a:off x="9111066" y="5735964"/>
            <a:ext cx="2748895" cy="58477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SARIMA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803C8-E5B3-5E87-8475-2DE2D95A7188}"/>
              </a:ext>
            </a:extLst>
          </p:cNvPr>
          <p:cNvSpPr txBox="1"/>
          <p:nvPr/>
        </p:nvSpPr>
        <p:spPr>
          <a:xfrm>
            <a:off x="4538586" y="368938"/>
            <a:ext cx="3114827" cy="369332"/>
          </a:xfrm>
          <a:custGeom>
            <a:avLst/>
            <a:gdLst>
              <a:gd name="connsiteX0" fmla="*/ 0 w 3114827"/>
              <a:gd name="connsiteY0" fmla="*/ 0 h 369332"/>
              <a:gd name="connsiteX1" fmla="*/ 581434 w 3114827"/>
              <a:gd name="connsiteY1" fmla="*/ 0 h 369332"/>
              <a:gd name="connsiteX2" fmla="*/ 1162869 w 3114827"/>
              <a:gd name="connsiteY2" fmla="*/ 0 h 369332"/>
              <a:gd name="connsiteX3" fmla="*/ 1588562 w 3114827"/>
              <a:gd name="connsiteY3" fmla="*/ 0 h 369332"/>
              <a:gd name="connsiteX4" fmla="*/ 2169996 w 3114827"/>
              <a:gd name="connsiteY4" fmla="*/ 0 h 369332"/>
              <a:gd name="connsiteX5" fmla="*/ 2626837 w 3114827"/>
              <a:gd name="connsiteY5" fmla="*/ 0 h 369332"/>
              <a:gd name="connsiteX6" fmla="*/ 3114827 w 3114827"/>
              <a:gd name="connsiteY6" fmla="*/ 0 h 369332"/>
              <a:gd name="connsiteX7" fmla="*/ 3114827 w 3114827"/>
              <a:gd name="connsiteY7" fmla="*/ 369332 h 369332"/>
              <a:gd name="connsiteX8" fmla="*/ 2564541 w 3114827"/>
              <a:gd name="connsiteY8" fmla="*/ 369332 h 369332"/>
              <a:gd name="connsiteX9" fmla="*/ 2045403 w 3114827"/>
              <a:gd name="connsiteY9" fmla="*/ 369332 h 369332"/>
              <a:gd name="connsiteX10" fmla="*/ 1526265 w 3114827"/>
              <a:gd name="connsiteY10" fmla="*/ 369332 h 369332"/>
              <a:gd name="connsiteX11" fmla="*/ 1100572 w 3114827"/>
              <a:gd name="connsiteY11" fmla="*/ 369332 h 369332"/>
              <a:gd name="connsiteX12" fmla="*/ 581434 w 3114827"/>
              <a:gd name="connsiteY12" fmla="*/ 369332 h 369332"/>
              <a:gd name="connsiteX13" fmla="*/ 0 w 3114827"/>
              <a:gd name="connsiteY13" fmla="*/ 369332 h 369332"/>
              <a:gd name="connsiteX14" fmla="*/ 0 w 3114827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4827" h="369332" extrusionOk="0">
                <a:moveTo>
                  <a:pt x="0" y="0"/>
                </a:moveTo>
                <a:cubicBezTo>
                  <a:pt x="207655" y="-36289"/>
                  <a:pt x="368512" y="47429"/>
                  <a:pt x="581434" y="0"/>
                </a:cubicBezTo>
                <a:cubicBezTo>
                  <a:pt x="794356" y="-47429"/>
                  <a:pt x="956931" y="45337"/>
                  <a:pt x="1162869" y="0"/>
                </a:cubicBezTo>
                <a:cubicBezTo>
                  <a:pt x="1368807" y="-45337"/>
                  <a:pt x="1439277" y="46190"/>
                  <a:pt x="1588562" y="0"/>
                </a:cubicBezTo>
                <a:cubicBezTo>
                  <a:pt x="1737847" y="-46190"/>
                  <a:pt x="2017146" y="24070"/>
                  <a:pt x="2169996" y="0"/>
                </a:cubicBezTo>
                <a:cubicBezTo>
                  <a:pt x="2322846" y="-24070"/>
                  <a:pt x="2502356" y="22128"/>
                  <a:pt x="2626837" y="0"/>
                </a:cubicBezTo>
                <a:cubicBezTo>
                  <a:pt x="2751318" y="-22128"/>
                  <a:pt x="2881467" y="17071"/>
                  <a:pt x="3114827" y="0"/>
                </a:cubicBezTo>
                <a:cubicBezTo>
                  <a:pt x="3125945" y="159732"/>
                  <a:pt x="3101139" y="247024"/>
                  <a:pt x="3114827" y="369332"/>
                </a:cubicBezTo>
                <a:cubicBezTo>
                  <a:pt x="2927486" y="385828"/>
                  <a:pt x="2829592" y="367939"/>
                  <a:pt x="2564541" y="369332"/>
                </a:cubicBezTo>
                <a:cubicBezTo>
                  <a:pt x="2299490" y="370725"/>
                  <a:pt x="2152531" y="333069"/>
                  <a:pt x="2045403" y="369332"/>
                </a:cubicBezTo>
                <a:cubicBezTo>
                  <a:pt x="1938275" y="405595"/>
                  <a:pt x="1744667" y="328946"/>
                  <a:pt x="1526265" y="369332"/>
                </a:cubicBezTo>
                <a:cubicBezTo>
                  <a:pt x="1307863" y="409718"/>
                  <a:pt x="1217295" y="351954"/>
                  <a:pt x="1100572" y="369332"/>
                </a:cubicBezTo>
                <a:cubicBezTo>
                  <a:pt x="983849" y="386710"/>
                  <a:pt x="727983" y="314035"/>
                  <a:pt x="581434" y="369332"/>
                </a:cubicBezTo>
                <a:cubicBezTo>
                  <a:pt x="434885" y="424629"/>
                  <a:pt x="228303" y="310185"/>
                  <a:pt x="0" y="369332"/>
                </a:cubicBezTo>
                <a:cubicBezTo>
                  <a:pt x="-19764" y="240300"/>
                  <a:pt x="15681" y="15614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GB" dirty="0"/>
              <a:t>10 Trading-days’ Performance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382939-442A-E4C9-E988-114348FBF371}"/>
              </a:ext>
            </a:extLst>
          </p:cNvPr>
          <p:cNvSpPr txBox="1"/>
          <p:nvPr/>
        </p:nvSpPr>
        <p:spPr>
          <a:xfrm>
            <a:off x="24495" y="2052057"/>
            <a:ext cx="1499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dirty="0"/>
          </a:p>
          <a:p>
            <a:r>
              <a:rPr lang="en-GB" sz="1100" dirty="0"/>
              <a:t>For Reliance,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MAPE = 1.04%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RMSE = 43.7</a:t>
            </a:r>
            <a:endParaRPr lang="en-IN" sz="1100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A93DE10F-6E50-EAEC-59C2-6D133441DB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1384" y="1763662"/>
            <a:ext cx="599767" cy="553065"/>
          </a:xfrm>
          <a:prstGeom prst="curvedConnector3">
            <a:avLst>
              <a:gd name="adj1" fmla="val 9918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274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0" y="175828"/>
            <a:ext cx="12191998" cy="1224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Forecasting Agent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8C634-316C-72EC-4C13-DD51A618E436}"/>
              </a:ext>
            </a:extLst>
          </p:cNvPr>
          <p:cNvSpPr txBox="1"/>
          <p:nvPr/>
        </p:nvSpPr>
        <p:spPr>
          <a:xfrm>
            <a:off x="4070165" y="3008504"/>
            <a:ext cx="52780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Support Vector Machine, a supervised Machine Learning Model able to capture non-linear relationships in the time series based on lagged values.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CEDD3-EDD1-FCA4-768A-FE1C89B534DB}"/>
              </a:ext>
            </a:extLst>
          </p:cNvPr>
          <p:cNvSpPr txBox="1"/>
          <p:nvPr/>
        </p:nvSpPr>
        <p:spPr>
          <a:xfrm>
            <a:off x="1734469" y="4347331"/>
            <a:ext cx="13292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Support</a:t>
            </a:r>
          </a:p>
          <a:p>
            <a:pPr algn="ctr"/>
            <a:r>
              <a:rPr lang="en-GB" sz="2400" dirty="0"/>
              <a:t>Vector </a:t>
            </a:r>
          </a:p>
          <a:p>
            <a:pPr algn="ctr"/>
            <a:r>
              <a:rPr lang="en-GB" sz="2400" dirty="0"/>
              <a:t>Machine</a:t>
            </a:r>
            <a:endParaRPr lang="en-IN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E07CB09-F109-40CC-95EE-73ADD79049E4}"/>
              </a:ext>
            </a:extLst>
          </p:cNvPr>
          <p:cNvSpPr/>
          <p:nvPr/>
        </p:nvSpPr>
        <p:spPr>
          <a:xfrm>
            <a:off x="1765070" y="3022972"/>
            <a:ext cx="1098000" cy="1098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8" name="Rectangle 7" descr="Computer">
            <a:extLst>
              <a:ext uri="{FF2B5EF4-FFF2-40B4-BE49-F238E27FC236}">
                <a16:creationId xmlns:a16="http://schemas.microsoft.com/office/drawing/2014/main" id="{0D3DC1BE-3440-2FCB-94D7-A8C06D45D6BE}"/>
              </a:ext>
            </a:extLst>
          </p:cNvPr>
          <p:cNvSpPr/>
          <p:nvPr/>
        </p:nvSpPr>
        <p:spPr>
          <a:xfrm>
            <a:off x="1999070" y="3256972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53186-020F-2B7C-FD70-B08E76C918EC}"/>
              </a:ext>
            </a:extLst>
          </p:cNvPr>
          <p:cNvSpPr txBox="1"/>
          <p:nvPr/>
        </p:nvSpPr>
        <p:spPr>
          <a:xfrm>
            <a:off x="4798148" y="4947495"/>
            <a:ext cx="423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train everyday with including new data – online learning approach.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295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ALL·E 2024-05-11 03.03.15 - A middle-aged Indian man in a contemplative pose, standing with his chin resting on his hand, deep in thought. He has salt-and-pepper hair, styled nea">
            <a:extLst>
              <a:ext uri="{FF2B5EF4-FFF2-40B4-BE49-F238E27FC236}">
                <a16:creationId xmlns:a16="http://schemas.microsoft.com/office/drawing/2014/main" id="{800F5CD8-4FEF-4239-2DA3-1279733916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r="1202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3" name="Picture 22" descr="Graphs and plots layered on a blue digital screen">
            <a:extLst>
              <a:ext uri="{FF2B5EF4-FFF2-40B4-BE49-F238E27FC236}">
                <a16:creationId xmlns:a16="http://schemas.microsoft.com/office/drawing/2014/main" id="{315F2709-CF3F-A39C-5409-9ED480D9E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2381" r="5206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159702D-BBA6-F8D3-F236-802DB04A64A6}"/>
              </a:ext>
            </a:extLst>
          </p:cNvPr>
          <p:cNvSpPr/>
          <p:nvPr/>
        </p:nvSpPr>
        <p:spPr>
          <a:xfrm>
            <a:off x="838201" y="365125"/>
            <a:ext cx="5251316" cy="1627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Story 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5F6DA-14B0-05BD-0ADD-252451A8EA86}"/>
              </a:ext>
            </a:extLst>
          </p:cNvPr>
          <p:cNvSpPr txBox="1"/>
          <p:nvPr/>
        </p:nvSpPr>
        <p:spPr>
          <a:xfrm>
            <a:off x="838200" y="2219785"/>
            <a:ext cx="4619621" cy="395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Mr. Harilal approaches us on 25</a:t>
            </a:r>
            <a:r>
              <a:rPr lang="en-US" sz="2000" baseline="30000">
                <a:solidFill>
                  <a:srgbClr val="FFFFFF"/>
                </a:solidFill>
              </a:rPr>
              <a:t>th</a:t>
            </a:r>
            <a:r>
              <a:rPr lang="en-US" sz="2000">
                <a:solidFill>
                  <a:srgbClr val="FFFFFF"/>
                </a:solidFill>
              </a:rPr>
              <a:t> April. He is deeply worried about his portfolio as he is keeping ill.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He current holds a stocks for 15 Indian companies across various industries.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He wants us to manage his portfolio by trading in stocks daily.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BA3C0-9F2F-1643-7E19-529A9463F022}"/>
              </a:ext>
            </a:extLst>
          </p:cNvPr>
          <p:cNvSpPr txBox="1"/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8529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aph of 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589205D7-262E-26CB-340B-F7E94B963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053" y="889820"/>
            <a:ext cx="8888991" cy="56370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448A0-ACE4-CED5-0DAC-E92A7FBE0C7E}"/>
              </a:ext>
            </a:extLst>
          </p:cNvPr>
          <p:cNvSpPr txBox="1"/>
          <p:nvPr/>
        </p:nvSpPr>
        <p:spPr>
          <a:xfrm>
            <a:off x="4538586" y="368938"/>
            <a:ext cx="2784224" cy="369332"/>
          </a:xfrm>
          <a:custGeom>
            <a:avLst/>
            <a:gdLst>
              <a:gd name="connsiteX0" fmla="*/ 0 w 2784224"/>
              <a:gd name="connsiteY0" fmla="*/ 0 h 369332"/>
              <a:gd name="connsiteX1" fmla="*/ 612529 w 2784224"/>
              <a:gd name="connsiteY1" fmla="*/ 0 h 369332"/>
              <a:gd name="connsiteX2" fmla="*/ 1225059 w 2784224"/>
              <a:gd name="connsiteY2" fmla="*/ 0 h 369332"/>
              <a:gd name="connsiteX3" fmla="*/ 1698377 w 2784224"/>
              <a:gd name="connsiteY3" fmla="*/ 0 h 369332"/>
              <a:gd name="connsiteX4" fmla="*/ 2310906 w 2784224"/>
              <a:gd name="connsiteY4" fmla="*/ 0 h 369332"/>
              <a:gd name="connsiteX5" fmla="*/ 2784224 w 2784224"/>
              <a:gd name="connsiteY5" fmla="*/ 0 h 369332"/>
              <a:gd name="connsiteX6" fmla="*/ 2784224 w 2784224"/>
              <a:gd name="connsiteY6" fmla="*/ 369332 h 369332"/>
              <a:gd name="connsiteX7" fmla="*/ 2171695 w 2784224"/>
              <a:gd name="connsiteY7" fmla="*/ 369332 h 369332"/>
              <a:gd name="connsiteX8" fmla="*/ 1698377 w 2784224"/>
              <a:gd name="connsiteY8" fmla="*/ 369332 h 369332"/>
              <a:gd name="connsiteX9" fmla="*/ 1141532 w 2784224"/>
              <a:gd name="connsiteY9" fmla="*/ 369332 h 369332"/>
              <a:gd name="connsiteX10" fmla="*/ 584687 w 2784224"/>
              <a:gd name="connsiteY10" fmla="*/ 369332 h 369332"/>
              <a:gd name="connsiteX11" fmla="*/ 0 w 2784224"/>
              <a:gd name="connsiteY11" fmla="*/ 369332 h 369332"/>
              <a:gd name="connsiteX12" fmla="*/ 0 w 2784224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84224" h="369332" extrusionOk="0">
                <a:moveTo>
                  <a:pt x="0" y="0"/>
                </a:moveTo>
                <a:cubicBezTo>
                  <a:pt x="232300" y="-36285"/>
                  <a:pt x="387448" y="71381"/>
                  <a:pt x="612529" y="0"/>
                </a:cubicBezTo>
                <a:cubicBezTo>
                  <a:pt x="837610" y="-71381"/>
                  <a:pt x="960843" y="5013"/>
                  <a:pt x="1225059" y="0"/>
                </a:cubicBezTo>
                <a:cubicBezTo>
                  <a:pt x="1489275" y="-5013"/>
                  <a:pt x="1503657" y="9180"/>
                  <a:pt x="1698377" y="0"/>
                </a:cubicBezTo>
                <a:cubicBezTo>
                  <a:pt x="1893097" y="-9180"/>
                  <a:pt x="2156723" y="53293"/>
                  <a:pt x="2310906" y="0"/>
                </a:cubicBezTo>
                <a:cubicBezTo>
                  <a:pt x="2465089" y="-53293"/>
                  <a:pt x="2554994" y="52261"/>
                  <a:pt x="2784224" y="0"/>
                </a:cubicBezTo>
                <a:cubicBezTo>
                  <a:pt x="2785388" y="151207"/>
                  <a:pt x="2782066" y="279260"/>
                  <a:pt x="2784224" y="369332"/>
                </a:cubicBezTo>
                <a:cubicBezTo>
                  <a:pt x="2606557" y="413808"/>
                  <a:pt x="2358486" y="337493"/>
                  <a:pt x="2171695" y="369332"/>
                </a:cubicBezTo>
                <a:cubicBezTo>
                  <a:pt x="1984904" y="401171"/>
                  <a:pt x="1841665" y="362252"/>
                  <a:pt x="1698377" y="369332"/>
                </a:cubicBezTo>
                <a:cubicBezTo>
                  <a:pt x="1555089" y="376412"/>
                  <a:pt x="1397045" y="364093"/>
                  <a:pt x="1141532" y="369332"/>
                </a:cubicBezTo>
                <a:cubicBezTo>
                  <a:pt x="886020" y="374571"/>
                  <a:pt x="783577" y="318694"/>
                  <a:pt x="584687" y="369332"/>
                </a:cubicBezTo>
                <a:cubicBezTo>
                  <a:pt x="385797" y="419970"/>
                  <a:pt x="146194" y="302849"/>
                  <a:pt x="0" y="369332"/>
                </a:cubicBezTo>
                <a:cubicBezTo>
                  <a:pt x="-28991" y="247066"/>
                  <a:pt x="40208" y="9973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GB" dirty="0"/>
              <a:t>60 Test-days’ Performance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72FCC-1669-D661-DA93-FDD5E6DCD693}"/>
              </a:ext>
            </a:extLst>
          </p:cNvPr>
          <p:cNvSpPr txBox="1"/>
          <p:nvPr/>
        </p:nvSpPr>
        <p:spPr>
          <a:xfrm>
            <a:off x="10317623" y="4643217"/>
            <a:ext cx="1874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For Reliance, 5</a:t>
            </a:r>
            <a:r>
              <a:rPr lang="en-GB" sz="1100" baseline="30000" dirty="0"/>
              <a:t>th</a:t>
            </a:r>
            <a:r>
              <a:rPr lang="en-GB" sz="1100" dirty="0"/>
              <a:t> May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MAPE = 0.84%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RMSE = 31.48</a:t>
            </a:r>
            <a:endParaRPr lang="en-IN" sz="1100" dirty="0"/>
          </a:p>
        </p:txBody>
      </p:sp>
      <p:pic>
        <p:nvPicPr>
          <p:cNvPr id="115" name="Picture 114" descr="A red stamp with text on it&#10;&#10;Description automatically generated">
            <a:extLst>
              <a:ext uri="{FF2B5EF4-FFF2-40B4-BE49-F238E27FC236}">
                <a16:creationId xmlns:a16="http://schemas.microsoft.com/office/drawing/2014/main" id="{BDF947E7-DAE8-A909-1DDC-639E88219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27534" r="14969" b="27596"/>
          <a:stretch/>
        </p:blipFill>
        <p:spPr>
          <a:xfrm>
            <a:off x="0" y="19689"/>
            <a:ext cx="3158516" cy="1561890"/>
          </a:xfrm>
          <a:prstGeom prst="rect">
            <a:avLst/>
          </a:prstGeom>
        </p:spPr>
      </p:pic>
      <p:cxnSp>
        <p:nvCxnSpPr>
          <p:cNvPr id="100" name="Connector: Curved 99">
            <a:extLst>
              <a:ext uri="{FF2B5EF4-FFF2-40B4-BE49-F238E27FC236}">
                <a16:creationId xmlns:a16="http://schemas.microsoft.com/office/drawing/2014/main" id="{37D75120-1E29-88D9-E3B1-996087CD7258}"/>
              </a:ext>
            </a:extLst>
          </p:cNvPr>
          <p:cNvCxnSpPr>
            <a:cxnSpLocks/>
            <a:stCxn id="4" idx="2"/>
          </p:cNvCxnSpPr>
          <p:nvPr/>
        </p:nvCxnSpPr>
        <p:spPr>
          <a:xfrm rot="5400000">
            <a:off x="10215558" y="4928925"/>
            <a:ext cx="724799" cy="135371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FE7B582-1D5A-B6D9-0A60-CC541583ECEA}"/>
              </a:ext>
            </a:extLst>
          </p:cNvPr>
          <p:cNvSpPr/>
          <p:nvPr/>
        </p:nvSpPr>
        <p:spPr>
          <a:xfrm rot="20781087">
            <a:off x="200797" y="507959"/>
            <a:ext cx="2748895" cy="58477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1639730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group of graphs showing the different types of stock&#10;&#10;Description automatically generated with medium confidence">
            <a:extLst>
              <a:ext uri="{FF2B5EF4-FFF2-40B4-BE49-F238E27FC236}">
                <a16:creationId xmlns:a16="http://schemas.microsoft.com/office/drawing/2014/main" id="{24B1D474-0DD9-28D7-90B0-3CC1289EC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86" y="903659"/>
            <a:ext cx="8640000" cy="5400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 descr="A red stamp with text on it&#10;&#10;Description automatically generated">
            <a:extLst>
              <a:ext uri="{FF2B5EF4-FFF2-40B4-BE49-F238E27FC236}">
                <a16:creationId xmlns:a16="http://schemas.microsoft.com/office/drawing/2014/main" id="{BDF947E7-DAE8-A909-1DDC-639E88219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27534" r="14969" b="27596"/>
          <a:stretch/>
        </p:blipFill>
        <p:spPr>
          <a:xfrm>
            <a:off x="9470857" y="5524904"/>
            <a:ext cx="2597928" cy="1284679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FE7B582-1D5A-B6D9-0A60-CC541583ECEA}"/>
              </a:ext>
            </a:extLst>
          </p:cNvPr>
          <p:cNvSpPr/>
          <p:nvPr/>
        </p:nvSpPr>
        <p:spPr>
          <a:xfrm rot="20781087">
            <a:off x="9607387" y="5950535"/>
            <a:ext cx="2261008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SVM</a:t>
            </a:r>
            <a:endParaRPr lang="en-US" sz="2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EDA117-656C-4F84-DA4C-3CB5407BE708}"/>
              </a:ext>
            </a:extLst>
          </p:cNvPr>
          <p:cNvSpPr txBox="1"/>
          <p:nvPr/>
        </p:nvSpPr>
        <p:spPr>
          <a:xfrm>
            <a:off x="4538586" y="368938"/>
            <a:ext cx="3114827" cy="369332"/>
          </a:xfrm>
          <a:custGeom>
            <a:avLst/>
            <a:gdLst>
              <a:gd name="connsiteX0" fmla="*/ 0 w 3114827"/>
              <a:gd name="connsiteY0" fmla="*/ 0 h 369332"/>
              <a:gd name="connsiteX1" fmla="*/ 581434 w 3114827"/>
              <a:gd name="connsiteY1" fmla="*/ 0 h 369332"/>
              <a:gd name="connsiteX2" fmla="*/ 1162869 w 3114827"/>
              <a:gd name="connsiteY2" fmla="*/ 0 h 369332"/>
              <a:gd name="connsiteX3" fmla="*/ 1588562 w 3114827"/>
              <a:gd name="connsiteY3" fmla="*/ 0 h 369332"/>
              <a:gd name="connsiteX4" fmla="*/ 2169996 w 3114827"/>
              <a:gd name="connsiteY4" fmla="*/ 0 h 369332"/>
              <a:gd name="connsiteX5" fmla="*/ 2626837 w 3114827"/>
              <a:gd name="connsiteY5" fmla="*/ 0 h 369332"/>
              <a:gd name="connsiteX6" fmla="*/ 3114827 w 3114827"/>
              <a:gd name="connsiteY6" fmla="*/ 0 h 369332"/>
              <a:gd name="connsiteX7" fmla="*/ 3114827 w 3114827"/>
              <a:gd name="connsiteY7" fmla="*/ 369332 h 369332"/>
              <a:gd name="connsiteX8" fmla="*/ 2564541 w 3114827"/>
              <a:gd name="connsiteY8" fmla="*/ 369332 h 369332"/>
              <a:gd name="connsiteX9" fmla="*/ 2045403 w 3114827"/>
              <a:gd name="connsiteY9" fmla="*/ 369332 h 369332"/>
              <a:gd name="connsiteX10" fmla="*/ 1526265 w 3114827"/>
              <a:gd name="connsiteY10" fmla="*/ 369332 h 369332"/>
              <a:gd name="connsiteX11" fmla="*/ 1100572 w 3114827"/>
              <a:gd name="connsiteY11" fmla="*/ 369332 h 369332"/>
              <a:gd name="connsiteX12" fmla="*/ 581434 w 3114827"/>
              <a:gd name="connsiteY12" fmla="*/ 369332 h 369332"/>
              <a:gd name="connsiteX13" fmla="*/ 0 w 3114827"/>
              <a:gd name="connsiteY13" fmla="*/ 369332 h 369332"/>
              <a:gd name="connsiteX14" fmla="*/ 0 w 3114827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4827" h="369332" extrusionOk="0">
                <a:moveTo>
                  <a:pt x="0" y="0"/>
                </a:moveTo>
                <a:cubicBezTo>
                  <a:pt x="207655" y="-36289"/>
                  <a:pt x="368512" y="47429"/>
                  <a:pt x="581434" y="0"/>
                </a:cubicBezTo>
                <a:cubicBezTo>
                  <a:pt x="794356" y="-47429"/>
                  <a:pt x="956931" y="45337"/>
                  <a:pt x="1162869" y="0"/>
                </a:cubicBezTo>
                <a:cubicBezTo>
                  <a:pt x="1368807" y="-45337"/>
                  <a:pt x="1439277" y="46190"/>
                  <a:pt x="1588562" y="0"/>
                </a:cubicBezTo>
                <a:cubicBezTo>
                  <a:pt x="1737847" y="-46190"/>
                  <a:pt x="2017146" y="24070"/>
                  <a:pt x="2169996" y="0"/>
                </a:cubicBezTo>
                <a:cubicBezTo>
                  <a:pt x="2322846" y="-24070"/>
                  <a:pt x="2502356" y="22128"/>
                  <a:pt x="2626837" y="0"/>
                </a:cubicBezTo>
                <a:cubicBezTo>
                  <a:pt x="2751318" y="-22128"/>
                  <a:pt x="2881467" y="17071"/>
                  <a:pt x="3114827" y="0"/>
                </a:cubicBezTo>
                <a:cubicBezTo>
                  <a:pt x="3125945" y="159732"/>
                  <a:pt x="3101139" y="247024"/>
                  <a:pt x="3114827" y="369332"/>
                </a:cubicBezTo>
                <a:cubicBezTo>
                  <a:pt x="2927486" y="385828"/>
                  <a:pt x="2829592" y="367939"/>
                  <a:pt x="2564541" y="369332"/>
                </a:cubicBezTo>
                <a:cubicBezTo>
                  <a:pt x="2299490" y="370725"/>
                  <a:pt x="2152531" y="333069"/>
                  <a:pt x="2045403" y="369332"/>
                </a:cubicBezTo>
                <a:cubicBezTo>
                  <a:pt x="1938275" y="405595"/>
                  <a:pt x="1744667" y="328946"/>
                  <a:pt x="1526265" y="369332"/>
                </a:cubicBezTo>
                <a:cubicBezTo>
                  <a:pt x="1307863" y="409718"/>
                  <a:pt x="1217295" y="351954"/>
                  <a:pt x="1100572" y="369332"/>
                </a:cubicBezTo>
                <a:cubicBezTo>
                  <a:pt x="983849" y="386710"/>
                  <a:pt x="727983" y="314035"/>
                  <a:pt x="581434" y="369332"/>
                </a:cubicBezTo>
                <a:cubicBezTo>
                  <a:pt x="434885" y="424629"/>
                  <a:pt x="228303" y="310185"/>
                  <a:pt x="0" y="369332"/>
                </a:cubicBezTo>
                <a:cubicBezTo>
                  <a:pt x="-19764" y="240300"/>
                  <a:pt x="15681" y="15614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GB" dirty="0"/>
              <a:t>10 Trading-days’ Performance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62ADE7-24A7-C869-0D0C-DF6B515AC882}"/>
              </a:ext>
            </a:extLst>
          </p:cNvPr>
          <p:cNvSpPr txBox="1"/>
          <p:nvPr/>
        </p:nvSpPr>
        <p:spPr>
          <a:xfrm>
            <a:off x="24495" y="2052057"/>
            <a:ext cx="1499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dirty="0"/>
          </a:p>
          <a:p>
            <a:r>
              <a:rPr lang="en-GB" sz="1100" dirty="0"/>
              <a:t>For Reliance,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MAPE = 2.1%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RMSE = 73.9</a:t>
            </a:r>
            <a:endParaRPr lang="en-IN" sz="1100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A749D610-9F50-CFF5-0608-928C853197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1384" y="1763662"/>
            <a:ext cx="599767" cy="553065"/>
          </a:xfrm>
          <a:prstGeom prst="curvedConnector3">
            <a:avLst>
              <a:gd name="adj1" fmla="val 9918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322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0" y="175828"/>
            <a:ext cx="12191998" cy="12242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Forecasting Agent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8C634-316C-72EC-4C13-DD51A618E436}"/>
              </a:ext>
            </a:extLst>
          </p:cNvPr>
          <p:cNvSpPr txBox="1"/>
          <p:nvPr/>
        </p:nvSpPr>
        <p:spPr>
          <a:xfrm>
            <a:off x="3558828" y="3197902"/>
            <a:ext cx="40586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Elman Neural Network is simple recurrent NN which remembers the hidden state values in previous time step.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2CEDD3-EDD1-FCA4-768A-FE1C89B534DB}"/>
              </a:ext>
            </a:extLst>
          </p:cNvPr>
          <p:cNvSpPr txBox="1"/>
          <p:nvPr/>
        </p:nvSpPr>
        <p:spPr>
          <a:xfrm>
            <a:off x="1623020" y="4401734"/>
            <a:ext cx="1303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Elman</a:t>
            </a:r>
          </a:p>
          <a:p>
            <a:pPr algn="ctr"/>
            <a:r>
              <a:rPr lang="en-GB" sz="2400" dirty="0"/>
              <a:t>Neural</a:t>
            </a:r>
          </a:p>
          <a:p>
            <a:pPr algn="ctr"/>
            <a:r>
              <a:rPr lang="en-GB" sz="2400" dirty="0"/>
              <a:t>Network</a:t>
            </a:r>
            <a:endParaRPr lang="en-IN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D345BB-C5FF-2C39-9296-23015EA75700}"/>
              </a:ext>
            </a:extLst>
          </p:cNvPr>
          <p:cNvSpPr/>
          <p:nvPr/>
        </p:nvSpPr>
        <p:spPr>
          <a:xfrm>
            <a:off x="1675616" y="3118732"/>
            <a:ext cx="1098000" cy="1098000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5" name="Rectangle 4" descr="Brain">
            <a:extLst>
              <a:ext uri="{FF2B5EF4-FFF2-40B4-BE49-F238E27FC236}">
                <a16:creationId xmlns:a16="http://schemas.microsoft.com/office/drawing/2014/main" id="{9117CD6B-3465-6113-E5EF-ABA74DC43B4A}"/>
              </a:ext>
            </a:extLst>
          </p:cNvPr>
          <p:cNvSpPr/>
          <p:nvPr/>
        </p:nvSpPr>
        <p:spPr>
          <a:xfrm>
            <a:off x="1909616" y="3352732"/>
            <a:ext cx="630000" cy="63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pic>
        <p:nvPicPr>
          <p:cNvPr id="10" name="Picture 9" descr="A diagram of a system&#10;&#10;Description automatically generated">
            <a:extLst>
              <a:ext uri="{FF2B5EF4-FFF2-40B4-BE49-F238E27FC236}">
                <a16:creationId xmlns:a16="http://schemas.microsoft.com/office/drawing/2014/main" id="{56C5BCC4-FE84-4A8C-D04E-CD6F58DAF0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17" t="13288" r="11886" b="9923"/>
          <a:stretch/>
        </p:blipFill>
        <p:spPr>
          <a:xfrm>
            <a:off x="8004679" y="2325108"/>
            <a:ext cx="3639579" cy="37832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254B73-FADC-DAE8-80B3-E234F9218245}"/>
              </a:ext>
            </a:extLst>
          </p:cNvPr>
          <p:cNvSpPr txBox="1"/>
          <p:nvPr/>
        </p:nvSpPr>
        <p:spPr>
          <a:xfrm>
            <a:off x="4257368" y="5489615"/>
            <a:ext cx="292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We perform Grid Search to find the best structure.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814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4050869-6492-22C8-65D8-ABED5C276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42" y="898184"/>
            <a:ext cx="8098314" cy="54507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 descr="A red stamp with text on it&#10;&#10;Description automatically generated">
            <a:extLst>
              <a:ext uri="{FF2B5EF4-FFF2-40B4-BE49-F238E27FC236}">
                <a16:creationId xmlns:a16="http://schemas.microsoft.com/office/drawing/2014/main" id="{BDF947E7-DAE8-A909-1DDC-639E88219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27534" r="14969" b="27596"/>
          <a:stretch/>
        </p:blipFill>
        <p:spPr>
          <a:xfrm>
            <a:off x="8910269" y="5247694"/>
            <a:ext cx="3158516" cy="156189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FE7B582-1D5A-B6D9-0A60-CC541583ECEA}"/>
              </a:ext>
            </a:extLst>
          </p:cNvPr>
          <p:cNvSpPr/>
          <p:nvPr/>
        </p:nvSpPr>
        <p:spPr>
          <a:xfrm rot="20781087">
            <a:off x="9111066" y="5735964"/>
            <a:ext cx="2748895" cy="58477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man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448A0-ACE4-CED5-0DAC-E92A7FBE0C7E}"/>
              </a:ext>
            </a:extLst>
          </p:cNvPr>
          <p:cNvSpPr txBox="1"/>
          <p:nvPr/>
        </p:nvSpPr>
        <p:spPr>
          <a:xfrm>
            <a:off x="4538586" y="368938"/>
            <a:ext cx="2784224" cy="369332"/>
          </a:xfrm>
          <a:custGeom>
            <a:avLst/>
            <a:gdLst>
              <a:gd name="connsiteX0" fmla="*/ 0 w 2784224"/>
              <a:gd name="connsiteY0" fmla="*/ 0 h 369332"/>
              <a:gd name="connsiteX1" fmla="*/ 612529 w 2784224"/>
              <a:gd name="connsiteY1" fmla="*/ 0 h 369332"/>
              <a:gd name="connsiteX2" fmla="*/ 1225059 w 2784224"/>
              <a:gd name="connsiteY2" fmla="*/ 0 h 369332"/>
              <a:gd name="connsiteX3" fmla="*/ 1698377 w 2784224"/>
              <a:gd name="connsiteY3" fmla="*/ 0 h 369332"/>
              <a:gd name="connsiteX4" fmla="*/ 2310906 w 2784224"/>
              <a:gd name="connsiteY4" fmla="*/ 0 h 369332"/>
              <a:gd name="connsiteX5" fmla="*/ 2784224 w 2784224"/>
              <a:gd name="connsiteY5" fmla="*/ 0 h 369332"/>
              <a:gd name="connsiteX6" fmla="*/ 2784224 w 2784224"/>
              <a:gd name="connsiteY6" fmla="*/ 369332 h 369332"/>
              <a:gd name="connsiteX7" fmla="*/ 2171695 w 2784224"/>
              <a:gd name="connsiteY7" fmla="*/ 369332 h 369332"/>
              <a:gd name="connsiteX8" fmla="*/ 1698377 w 2784224"/>
              <a:gd name="connsiteY8" fmla="*/ 369332 h 369332"/>
              <a:gd name="connsiteX9" fmla="*/ 1141532 w 2784224"/>
              <a:gd name="connsiteY9" fmla="*/ 369332 h 369332"/>
              <a:gd name="connsiteX10" fmla="*/ 584687 w 2784224"/>
              <a:gd name="connsiteY10" fmla="*/ 369332 h 369332"/>
              <a:gd name="connsiteX11" fmla="*/ 0 w 2784224"/>
              <a:gd name="connsiteY11" fmla="*/ 369332 h 369332"/>
              <a:gd name="connsiteX12" fmla="*/ 0 w 2784224"/>
              <a:gd name="connsiteY12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84224" h="369332" extrusionOk="0">
                <a:moveTo>
                  <a:pt x="0" y="0"/>
                </a:moveTo>
                <a:cubicBezTo>
                  <a:pt x="232300" y="-36285"/>
                  <a:pt x="387448" y="71381"/>
                  <a:pt x="612529" y="0"/>
                </a:cubicBezTo>
                <a:cubicBezTo>
                  <a:pt x="837610" y="-71381"/>
                  <a:pt x="960843" y="5013"/>
                  <a:pt x="1225059" y="0"/>
                </a:cubicBezTo>
                <a:cubicBezTo>
                  <a:pt x="1489275" y="-5013"/>
                  <a:pt x="1503657" y="9180"/>
                  <a:pt x="1698377" y="0"/>
                </a:cubicBezTo>
                <a:cubicBezTo>
                  <a:pt x="1893097" y="-9180"/>
                  <a:pt x="2156723" y="53293"/>
                  <a:pt x="2310906" y="0"/>
                </a:cubicBezTo>
                <a:cubicBezTo>
                  <a:pt x="2465089" y="-53293"/>
                  <a:pt x="2554994" y="52261"/>
                  <a:pt x="2784224" y="0"/>
                </a:cubicBezTo>
                <a:cubicBezTo>
                  <a:pt x="2785388" y="151207"/>
                  <a:pt x="2782066" y="279260"/>
                  <a:pt x="2784224" y="369332"/>
                </a:cubicBezTo>
                <a:cubicBezTo>
                  <a:pt x="2606557" y="413808"/>
                  <a:pt x="2358486" y="337493"/>
                  <a:pt x="2171695" y="369332"/>
                </a:cubicBezTo>
                <a:cubicBezTo>
                  <a:pt x="1984904" y="401171"/>
                  <a:pt x="1841665" y="362252"/>
                  <a:pt x="1698377" y="369332"/>
                </a:cubicBezTo>
                <a:cubicBezTo>
                  <a:pt x="1555089" y="376412"/>
                  <a:pt x="1397045" y="364093"/>
                  <a:pt x="1141532" y="369332"/>
                </a:cubicBezTo>
                <a:cubicBezTo>
                  <a:pt x="886020" y="374571"/>
                  <a:pt x="783577" y="318694"/>
                  <a:pt x="584687" y="369332"/>
                </a:cubicBezTo>
                <a:cubicBezTo>
                  <a:pt x="385797" y="419970"/>
                  <a:pt x="146194" y="302849"/>
                  <a:pt x="0" y="369332"/>
                </a:cubicBezTo>
                <a:cubicBezTo>
                  <a:pt x="-28991" y="247066"/>
                  <a:pt x="40208" y="9973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GB" dirty="0"/>
              <a:t>60 Test-days’ Performance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372FCC-1669-D661-DA93-FDD5E6DCD693}"/>
              </a:ext>
            </a:extLst>
          </p:cNvPr>
          <p:cNvSpPr txBox="1"/>
          <p:nvPr/>
        </p:nvSpPr>
        <p:spPr>
          <a:xfrm>
            <a:off x="9603692" y="2657101"/>
            <a:ext cx="18743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For Reliance, 5</a:t>
            </a:r>
            <a:r>
              <a:rPr lang="en-GB" sz="1100" baseline="30000" dirty="0"/>
              <a:t>th</a:t>
            </a:r>
            <a:r>
              <a:rPr lang="en-GB" sz="1100" dirty="0"/>
              <a:t> May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19, 6 Hidden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MAPE = 0.81%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RMSE = 30.8</a:t>
            </a:r>
            <a:endParaRPr lang="en-IN" sz="1100" dirty="0"/>
          </a:p>
        </p:txBody>
      </p:sp>
      <p:cxnSp>
        <p:nvCxnSpPr>
          <p:cNvPr id="100" name="Connector: Curved 99">
            <a:extLst>
              <a:ext uri="{FF2B5EF4-FFF2-40B4-BE49-F238E27FC236}">
                <a16:creationId xmlns:a16="http://schemas.microsoft.com/office/drawing/2014/main" id="{37D75120-1E29-88D9-E3B1-996087CD7258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V="1">
            <a:off x="9890258" y="2006478"/>
            <a:ext cx="195120" cy="11061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402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oup of graphs showing the number of companies&#10;&#10;Description automatically generated with medium confidence">
            <a:extLst>
              <a:ext uri="{FF2B5EF4-FFF2-40B4-BE49-F238E27FC236}">
                <a16:creationId xmlns:a16="http://schemas.microsoft.com/office/drawing/2014/main" id="{4D112FB3-C8B7-2729-E54B-46E5FB1BD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6" y="807370"/>
            <a:ext cx="8640000" cy="540000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 descr="A red stamp with text on it&#10;&#10;Description automatically generated">
            <a:extLst>
              <a:ext uri="{FF2B5EF4-FFF2-40B4-BE49-F238E27FC236}">
                <a16:creationId xmlns:a16="http://schemas.microsoft.com/office/drawing/2014/main" id="{BDF947E7-DAE8-A909-1DDC-639E882196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8" t="27534" r="14969" b="27596"/>
          <a:stretch/>
        </p:blipFill>
        <p:spPr>
          <a:xfrm>
            <a:off x="8910269" y="5247694"/>
            <a:ext cx="3158516" cy="156189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FE7B582-1D5A-B6D9-0A60-CC541583ECEA}"/>
              </a:ext>
            </a:extLst>
          </p:cNvPr>
          <p:cNvSpPr/>
          <p:nvPr/>
        </p:nvSpPr>
        <p:spPr>
          <a:xfrm rot="20781087">
            <a:off x="9111066" y="5735964"/>
            <a:ext cx="2748895" cy="58477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man</a:t>
            </a:r>
            <a:endParaRPr lang="en-US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5448A0-ACE4-CED5-0DAC-E92A7FBE0C7E}"/>
              </a:ext>
            </a:extLst>
          </p:cNvPr>
          <p:cNvSpPr txBox="1"/>
          <p:nvPr/>
        </p:nvSpPr>
        <p:spPr>
          <a:xfrm>
            <a:off x="4538586" y="368938"/>
            <a:ext cx="3114827" cy="369332"/>
          </a:xfrm>
          <a:custGeom>
            <a:avLst/>
            <a:gdLst>
              <a:gd name="connsiteX0" fmla="*/ 0 w 3114827"/>
              <a:gd name="connsiteY0" fmla="*/ 0 h 369332"/>
              <a:gd name="connsiteX1" fmla="*/ 581434 w 3114827"/>
              <a:gd name="connsiteY1" fmla="*/ 0 h 369332"/>
              <a:gd name="connsiteX2" fmla="*/ 1162869 w 3114827"/>
              <a:gd name="connsiteY2" fmla="*/ 0 h 369332"/>
              <a:gd name="connsiteX3" fmla="*/ 1588562 w 3114827"/>
              <a:gd name="connsiteY3" fmla="*/ 0 h 369332"/>
              <a:gd name="connsiteX4" fmla="*/ 2169996 w 3114827"/>
              <a:gd name="connsiteY4" fmla="*/ 0 h 369332"/>
              <a:gd name="connsiteX5" fmla="*/ 2626837 w 3114827"/>
              <a:gd name="connsiteY5" fmla="*/ 0 h 369332"/>
              <a:gd name="connsiteX6" fmla="*/ 3114827 w 3114827"/>
              <a:gd name="connsiteY6" fmla="*/ 0 h 369332"/>
              <a:gd name="connsiteX7" fmla="*/ 3114827 w 3114827"/>
              <a:gd name="connsiteY7" fmla="*/ 369332 h 369332"/>
              <a:gd name="connsiteX8" fmla="*/ 2564541 w 3114827"/>
              <a:gd name="connsiteY8" fmla="*/ 369332 h 369332"/>
              <a:gd name="connsiteX9" fmla="*/ 2045403 w 3114827"/>
              <a:gd name="connsiteY9" fmla="*/ 369332 h 369332"/>
              <a:gd name="connsiteX10" fmla="*/ 1526265 w 3114827"/>
              <a:gd name="connsiteY10" fmla="*/ 369332 h 369332"/>
              <a:gd name="connsiteX11" fmla="*/ 1100572 w 3114827"/>
              <a:gd name="connsiteY11" fmla="*/ 369332 h 369332"/>
              <a:gd name="connsiteX12" fmla="*/ 581434 w 3114827"/>
              <a:gd name="connsiteY12" fmla="*/ 369332 h 369332"/>
              <a:gd name="connsiteX13" fmla="*/ 0 w 3114827"/>
              <a:gd name="connsiteY13" fmla="*/ 369332 h 369332"/>
              <a:gd name="connsiteX14" fmla="*/ 0 w 3114827"/>
              <a:gd name="connsiteY1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14827" h="369332" extrusionOk="0">
                <a:moveTo>
                  <a:pt x="0" y="0"/>
                </a:moveTo>
                <a:cubicBezTo>
                  <a:pt x="207655" y="-36289"/>
                  <a:pt x="368512" y="47429"/>
                  <a:pt x="581434" y="0"/>
                </a:cubicBezTo>
                <a:cubicBezTo>
                  <a:pt x="794356" y="-47429"/>
                  <a:pt x="956931" y="45337"/>
                  <a:pt x="1162869" y="0"/>
                </a:cubicBezTo>
                <a:cubicBezTo>
                  <a:pt x="1368807" y="-45337"/>
                  <a:pt x="1439277" y="46190"/>
                  <a:pt x="1588562" y="0"/>
                </a:cubicBezTo>
                <a:cubicBezTo>
                  <a:pt x="1737847" y="-46190"/>
                  <a:pt x="2017146" y="24070"/>
                  <a:pt x="2169996" y="0"/>
                </a:cubicBezTo>
                <a:cubicBezTo>
                  <a:pt x="2322846" y="-24070"/>
                  <a:pt x="2502356" y="22128"/>
                  <a:pt x="2626837" y="0"/>
                </a:cubicBezTo>
                <a:cubicBezTo>
                  <a:pt x="2751318" y="-22128"/>
                  <a:pt x="2881467" y="17071"/>
                  <a:pt x="3114827" y="0"/>
                </a:cubicBezTo>
                <a:cubicBezTo>
                  <a:pt x="3125945" y="159732"/>
                  <a:pt x="3101139" y="247024"/>
                  <a:pt x="3114827" y="369332"/>
                </a:cubicBezTo>
                <a:cubicBezTo>
                  <a:pt x="2927486" y="385828"/>
                  <a:pt x="2829592" y="367939"/>
                  <a:pt x="2564541" y="369332"/>
                </a:cubicBezTo>
                <a:cubicBezTo>
                  <a:pt x="2299490" y="370725"/>
                  <a:pt x="2152531" y="333069"/>
                  <a:pt x="2045403" y="369332"/>
                </a:cubicBezTo>
                <a:cubicBezTo>
                  <a:pt x="1938275" y="405595"/>
                  <a:pt x="1744667" y="328946"/>
                  <a:pt x="1526265" y="369332"/>
                </a:cubicBezTo>
                <a:cubicBezTo>
                  <a:pt x="1307863" y="409718"/>
                  <a:pt x="1217295" y="351954"/>
                  <a:pt x="1100572" y="369332"/>
                </a:cubicBezTo>
                <a:cubicBezTo>
                  <a:pt x="983849" y="386710"/>
                  <a:pt x="727983" y="314035"/>
                  <a:pt x="581434" y="369332"/>
                </a:cubicBezTo>
                <a:cubicBezTo>
                  <a:pt x="434885" y="424629"/>
                  <a:pt x="228303" y="310185"/>
                  <a:pt x="0" y="369332"/>
                </a:cubicBezTo>
                <a:cubicBezTo>
                  <a:pt x="-19764" y="240300"/>
                  <a:pt x="15681" y="156147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2544644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GB" dirty="0"/>
              <a:t>10 Trading-days’ Performance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E1F1A-BBD0-CED9-1393-4D9E68FFB482}"/>
              </a:ext>
            </a:extLst>
          </p:cNvPr>
          <p:cNvSpPr txBox="1"/>
          <p:nvPr/>
        </p:nvSpPr>
        <p:spPr>
          <a:xfrm>
            <a:off x="24495" y="2052057"/>
            <a:ext cx="14995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dirty="0"/>
          </a:p>
          <a:p>
            <a:r>
              <a:rPr lang="en-GB" sz="1100" dirty="0"/>
              <a:t>For Reliance,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MAPE = 2.6%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RMSE = 88.9</a:t>
            </a:r>
            <a:endParaRPr lang="en-IN" sz="1100" dirty="0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DF78DB44-4E73-4F4D-7185-61A0C80A312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1384" y="1763662"/>
            <a:ext cx="599767" cy="553065"/>
          </a:xfrm>
          <a:prstGeom prst="curvedConnector3">
            <a:avLst>
              <a:gd name="adj1" fmla="val 9918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338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803499" y="798654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Forecaster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compare the performance on our 10-day trading window by looking at average MAPE.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1800" b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SNaive and SARIMA has the lowest error followed by SVM &amp; Elman Neural Networks.</a:t>
            </a:r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1800" b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79330BC-FFD5-02C3-8E1B-51104A25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1329338"/>
            <a:ext cx="5536001" cy="412466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7DFFB-848C-34E3-55C3-9F454AC1D262}"/>
              </a:ext>
            </a:extLst>
          </p:cNvPr>
          <p:cNvSpPr txBox="1"/>
          <p:nvPr/>
        </p:nvSpPr>
        <p:spPr>
          <a:xfrm>
            <a:off x="922665" y="3391672"/>
            <a:ext cx="4036334" cy="26676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2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Should we simply use the Naïve prediction strategy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13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No. </a:t>
            </a:r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best portfolio performance will depend on how the forecaster and optimizers interact.</a:t>
            </a:r>
          </a:p>
          <a:p>
            <a:pPr marL="285750" indent="-285750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 be revealed…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1800" b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sz="1800" b="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36A1B-0F65-BF1E-28EE-4D384B52F531}"/>
              </a:ext>
            </a:extLst>
          </p:cNvPr>
          <p:cNvSpPr txBox="1"/>
          <p:nvPr/>
        </p:nvSpPr>
        <p:spPr>
          <a:xfrm>
            <a:off x="7089477" y="893211"/>
            <a:ext cx="32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Mean Absolute % Error (MAPE)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028570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person reaching for a paper on a table full of paper and sticky notes">
            <a:extLst>
              <a:ext uri="{FF2B5EF4-FFF2-40B4-BE49-F238E27FC236}">
                <a16:creationId xmlns:a16="http://schemas.microsoft.com/office/drawing/2014/main" id="{FA800DE5-6695-1CB9-A4E8-2486A13C7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136" r="-1" b="757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BD3897-D05D-A918-2124-2604C23B76CF}"/>
              </a:ext>
            </a:extLst>
          </p:cNvPr>
          <p:cNvSpPr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Portfolio Optimization Agents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0" name="TextBox 1">
            <a:extLst>
              <a:ext uri="{FF2B5EF4-FFF2-40B4-BE49-F238E27FC236}">
                <a16:creationId xmlns:a16="http://schemas.microsoft.com/office/drawing/2014/main" id="{CF6E27E5-7BE5-4DFD-A237-05429742C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249188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-2" y="324091"/>
            <a:ext cx="12191998" cy="840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Portfolio Optimization (PO) Agents</a:t>
            </a:r>
          </a:p>
        </p:txBody>
      </p:sp>
    </p:spTree>
    <p:extLst>
      <p:ext uri="{BB962C8B-B14F-4D97-AF65-F5344CB8AC3E}">
        <p14:creationId xmlns:p14="http://schemas.microsoft.com/office/powerpoint/2010/main" val="332023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-2" y="324091"/>
            <a:ext cx="12191998" cy="840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PO Agent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C59F637-AE00-ECEB-8809-F32A0DC0217B}"/>
              </a:ext>
            </a:extLst>
          </p:cNvPr>
          <p:cNvSpPr/>
          <p:nvPr/>
        </p:nvSpPr>
        <p:spPr>
          <a:xfrm>
            <a:off x="1843220" y="2770734"/>
            <a:ext cx="1445998" cy="14459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4" name="Rectangle 3" descr="Table">
            <a:extLst>
              <a:ext uri="{FF2B5EF4-FFF2-40B4-BE49-F238E27FC236}">
                <a16:creationId xmlns:a16="http://schemas.microsoft.com/office/drawing/2014/main" id="{0A6E6D83-D687-0AB5-130E-E9F193BCABE4}"/>
              </a:ext>
            </a:extLst>
          </p:cNvPr>
          <p:cNvSpPr/>
          <p:nvPr/>
        </p:nvSpPr>
        <p:spPr>
          <a:xfrm>
            <a:off x="2151384" y="3078898"/>
            <a:ext cx="829671" cy="82967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82A19-F7CF-9031-D844-99282CEE9CB8}"/>
              </a:ext>
            </a:extLst>
          </p:cNvPr>
          <p:cNvSpPr txBox="1"/>
          <p:nvPr/>
        </p:nvSpPr>
        <p:spPr>
          <a:xfrm>
            <a:off x="1843220" y="4640826"/>
            <a:ext cx="163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Naïve Portfolio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E23D0-33E8-BBC8-FE99-686CA3324F8A}"/>
              </a:ext>
            </a:extLst>
          </p:cNvPr>
          <p:cNvSpPr txBox="1"/>
          <p:nvPr/>
        </p:nvSpPr>
        <p:spPr>
          <a:xfrm>
            <a:off x="4448736" y="3309067"/>
            <a:ext cx="5711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simply invest equal amounts in all 15 companies.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Hold all shares.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493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-2" y="324091"/>
            <a:ext cx="12191998" cy="840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Naïve PO Agent</a:t>
            </a:r>
            <a:endParaRPr lang="en-US" sz="36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chart of different colors&#10;&#10;Description automatically generated">
            <a:extLst>
              <a:ext uri="{FF2B5EF4-FFF2-40B4-BE49-F238E27FC236}">
                <a16:creationId xmlns:a16="http://schemas.microsoft.com/office/drawing/2014/main" id="{A5400C5C-6414-63DC-F238-4D8A5D6FD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575710"/>
            <a:ext cx="12191997" cy="5282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5F9285-5F91-65FD-4A09-9E5C61088163}"/>
              </a:ext>
            </a:extLst>
          </p:cNvPr>
          <p:cNvSpPr txBox="1"/>
          <p:nvPr/>
        </p:nvSpPr>
        <p:spPr>
          <a:xfrm>
            <a:off x="0" y="1298728"/>
            <a:ext cx="2348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Naïve PO Agent for Elman Family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0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raft drawing of a floor plan">
            <a:extLst>
              <a:ext uri="{FF2B5EF4-FFF2-40B4-BE49-F238E27FC236}">
                <a16:creationId xmlns:a16="http://schemas.microsoft.com/office/drawing/2014/main" id="{3D852BBF-1B40-43B1-87EC-4E8779E10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2" b="77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B9A9E5-D839-FCA1-4B1B-8FF30BC4EAA7}"/>
              </a:ext>
            </a:extLst>
          </p:cNvPr>
          <p:cNvSpPr/>
          <p:nvPr/>
        </p:nvSpPr>
        <p:spPr>
          <a:xfrm>
            <a:off x="1524000" y="2045110"/>
            <a:ext cx="9144000" cy="2393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cap="none" spc="0" dirty="0">
                <a:ln w="0"/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Quant  Portfolio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cap="none" spc="0" dirty="0">
                <a:ln w="0"/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 System</a:t>
            </a:r>
            <a:r>
              <a:rPr lang="en-US" sz="4800" b="0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endParaRPr lang="en-US" sz="6000" b="0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none" spc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Blueprint</a:t>
            </a:r>
          </a:p>
        </p:txBody>
      </p:sp>
    </p:spTree>
    <p:extLst>
      <p:ext uri="{BB962C8B-B14F-4D97-AF65-F5344CB8AC3E}">
        <p14:creationId xmlns:p14="http://schemas.microsoft.com/office/powerpoint/2010/main" val="1622775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-2" y="324091"/>
            <a:ext cx="12191998" cy="840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Min_Var PO Agent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82A19-F7CF-9031-D844-99282CEE9CB8}"/>
              </a:ext>
            </a:extLst>
          </p:cNvPr>
          <p:cNvSpPr txBox="1"/>
          <p:nvPr/>
        </p:nvSpPr>
        <p:spPr>
          <a:xfrm>
            <a:off x="1663483" y="4640826"/>
            <a:ext cx="204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Minimum Variance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E23D0-33E8-BBC8-FE99-686CA3324F8A}"/>
                  </a:ext>
                </a:extLst>
              </p:cNvPr>
              <p:cNvSpPr txBox="1"/>
              <p:nvPr/>
            </p:nvSpPr>
            <p:spPr>
              <a:xfrm>
                <a:off x="4194892" y="2931511"/>
                <a:ext cx="7393858" cy="2096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Concept rooted in Modern Portfolio Theory developed by Harry Markowitz.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GB" dirty="0"/>
                  <a:t>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Find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such that portfolio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GB" dirty="0"/>
                  <a:t> is minimized &amp; keeping in mind we invest everything.</a:t>
                </a:r>
                <a:endParaRPr lang="en-IN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E23D0-33E8-BBC8-FE99-686CA3324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892" y="2931511"/>
                <a:ext cx="7393858" cy="2096087"/>
              </a:xfrm>
              <a:prstGeom prst="rect">
                <a:avLst/>
              </a:prstGeom>
              <a:blipFill>
                <a:blip r:embed="rId2"/>
                <a:stretch>
                  <a:fillRect l="-495" t="-1453" b="-37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F1B7EC1-A196-02CF-9A81-1CF1C852FBD4}"/>
              </a:ext>
            </a:extLst>
          </p:cNvPr>
          <p:cNvSpPr/>
          <p:nvPr/>
        </p:nvSpPr>
        <p:spPr>
          <a:xfrm>
            <a:off x="1962238" y="2980219"/>
            <a:ext cx="1445998" cy="14459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8" name="Rectangle 7" descr="Sun">
            <a:extLst>
              <a:ext uri="{FF2B5EF4-FFF2-40B4-BE49-F238E27FC236}">
                <a16:creationId xmlns:a16="http://schemas.microsoft.com/office/drawing/2014/main" id="{108B85E2-AE3B-DA95-727B-6CFCFF7ADEF1}"/>
              </a:ext>
            </a:extLst>
          </p:cNvPr>
          <p:cNvSpPr/>
          <p:nvPr/>
        </p:nvSpPr>
        <p:spPr>
          <a:xfrm>
            <a:off x="2270402" y="3288383"/>
            <a:ext cx="829671" cy="82967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057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-2" y="324091"/>
            <a:ext cx="12191998" cy="840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Min_Var PO Agent</a:t>
            </a:r>
          </a:p>
        </p:txBody>
      </p:sp>
      <p:pic>
        <p:nvPicPr>
          <p:cNvPr id="4" name="Picture 3" descr="A chart of different colors&#10;&#10;Description automatically generated">
            <a:extLst>
              <a:ext uri="{FF2B5EF4-FFF2-40B4-BE49-F238E27FC236}">
                <a16:creationId xmlns:a16="http://schemas.microsoft.com/office/drawing/2014/main" id="{E173F8EA-DD13-097B-51A9-50BE9138C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955"/>
            <a:ext cx="12191996" cy="5282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2B4F8-A5E3-171D-65AF-A141D623B0A0}"/>
              </a:ext>
            </a:extLst>
          </p:cNvPr>
          <p:cNvSpPr txBox="1"/>
          <p:nvPr/>
        </p:nvSpPr>
        <p:spPr>
          <a:xfrm>
            <a:off x="0" y="1298728"/>
            <a:ext cx="2500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Min_Var PO Agent for Elman Family</a:t>
            </a:r>
            <a:endParaRPr lang="en-I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61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-2" y="324091"/>
            <a:ext cx="12191998" cy="840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Max_SR PO Agent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82A19-F7CF-9031-D844-99282CEE9CB8}"/>
              </a:ext>
            </a:extLst>
          </p:cNvPr>
          <p:cNvSpPr txBox="1"/>
          <p:nvPr/>
        </p:nvSpPr>
        <p:spPr>
          <a:xfrm>
            <a:off x="1484750" y="4703627"/>
            <a:ext cx="249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Maximum Sharpe Ratio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E23D0-33E8-BBC8-FE99-686CA3324F8A}"/>
                  </a:ext>
                </a:extLst>
              </p:cNvPr>
              <p:cNvSpPr txBox="1"/>
              <p:nvPr/>
            </p:nvSpPr>
            <p:spPr>
              <a:xfrm>
                <a:off x="4333902" y="3109124"/>
                <a:ext cx="7263489" cy="2227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Sharpe Ratio, developed by William F. Sharpe, measures the excess return on portfolio over risk-free investments.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Sharpe Ratio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</m:oMath>
                </a14:m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We find weights such that we maximise the excess return we get for taking on risk.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E23D0-33E8-BBC8-FE99-686CA3324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902" y="3109124"/>
                <a:ext cx="7263489" cy="2227726"/>
              </a:xfrm>
              <a:prstGeom prst="rect">
                <a:avLst/>
              </a:prstGeom>
              <a:blipFill>
                <a:blip r:embed="rId2"/>
                <a:stretch>
                  <a:fillRect l="-588" t="-1096" b="-38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DD18F2A4-41FC-1DFC-58D7-D13085046315}"/>
              </a:ext>
            </a:extLst>
          </p:cNvPr>
          <p:cNvSpPr/>
          <p:nvPr/>
        </p:nvSpPr>
        <p:spPr>
          <a:xfrm>
            <a:off x="2007092" y="3134131"/>
            <a:ext cx="1445998" cy="14459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4" name="Rectangle 3" descr="Computer">
            <a:extLst>
              <a:ext uri="{FF2B5EF4-FFF2-40B4-BE49-F238E27FC236}">
                <a16:creationId xmlns:a16="http://schemas.microsoft.com/office/drawing/2014/main" id="{E8296E56-957A-F5FF-3C91-9E7DB51FA9B4}"/>
              </a:ext>
            </a:extLst>
          </p:cNvPr>
          <p:cNvSpPr/>
          <p:nvPr/>
        </p:nvSpPr>
        <p:spPr>
          <a:xfrm>
            <a:off x="2315256" y="3442295"/>
            <a:ext cx="829671" cy="82967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080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-2" y="324091"/>
            <a:ext cx="12191998" cy="840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Max_SR PO Agent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2B4F8-A5E3-171D-65AF-A141D623B0A0}"/>
              </a:ext>
            </a:extLst>
          </p:cNvPr>
          <p:cNvSpPr txBox="1"/>
          <p:nvPr/>
        </p:nvSpPr>
        <p:spPr>
          <a:xfrm>
            <a:off x="0" y="1298728"/>
            <a:ext cx="2492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Max_SR PO Agent for Elman Family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6" name="Picture 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F4DA430E-98C4-96D1-B9AC-1D3CF3900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727"/>
            <a:ext cx="12191996" cy="5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71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-2" y="324091"/>
            <a:ext cx="12191998" cy="840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Risk_PP PO Agent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82A19-F7CF-9031-D844-99282CEE9CB8}"/>
              </a:ext>
            </a:extLst>
          </p:cNvPr>
          <p:cNvSpPr txBox="1"/>
          <p:nvPr/>
        </p:nvSpPr>
        <p:spPr>
          <a:xfrm>
            <a:off x="1736545" y="4639268"/>
            <a:ext cx="209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Risk Parity Portfolio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E23D0-33E8-BBC8-FE99-686CA3324F8A}"/>
                  </a:ext>
                </a:extLst>
              </p:cNvPr>
              <p:cNvSpPr txBox="1"/>
              <p:nvPr/>
            </p:nvSpPr>
            <p:spPr>
              <a:xfrm>
                <a:off x="4375355" y="2983230"/>
                <a:ext cx="7252201" cy="2438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Let’s allocate money based on risk of each stock.</a:t>
                </a:r>
              </a:p>
              <a:p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Volatility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IN" dirty="0"/>
                  <a:t> investment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GB" dirty="0"/>
                  <a:t> subject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e>
                    </m:nary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/>
                  <a:t>Find weights such that all 15 stocks contribute equally to overall portfolio risk.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E23D0-33E8-BBC8-FE99-686CA3324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355" y="2983230"/>
                <a:ext cx="7252201" cy="2438168"/>
              </a:xfrm>
              <a:prstGeom prst="rect">
                <a:avLst/>
              </a:prstGeom>
              <a:blipFill>
                <a:blip r:embed="rId2"/>
                <a:stretch>
                  <a:fillRect l="-589" t="-1000" b="-325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 descr="Computer">
            <a:extLst>
              <a:ext uri="{FF2B5EF4-FFF2-40B4-BE49-F238E27FC236}">
                <a16:creationId xmlns:a16="http://schemas.microsoft.com/office/drawing/2014/main" id="{E8296E56-957A-F5FF-3C91-9E7DB51FA9B4}"/>
              </a:ext>
            </a:extLst>
          </p:cNvPr>
          <p:cNvSpPr/>
          <p:nvPr/>
        </p:nvSpPr>
        <p:spPr>
          <a:xfrm>
            <a:off x="2270100" y="3377936"/>
            <a:ext cx="829671" cy="82967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DFE113-E934-FDB6-E05E-65E9D90852C3}"/>
              </a:ext>
            </a:extLst>
          </p:cNvPr>
          <p:cNvSpPr/>
          <p:nvPr/>
        </p:nvSpPr>
        <p:spPr>
          <a:xfrm>
            <a:off x="2059602" y="3051957"/>
            <a:ext cx="1445998" cy="1445998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IN"/>
          </a:p>
        </p:txBody>
      </p:sp>
      <p:sp>
        <p:nvSpPr>
          <p:cNvPr id="8" name="Rectangle 7" descr="Brain">
            <a:extLst>
              <a:ext uri="{FF2B5EF4-FFF2-40B4-BE49-F238E27FC236}">
                <a16:creationId xmlns:a16="http://schemas.microsoft.com/office/drawing/2014/main" id="{43E3251F-3C8F-6051-7578-0DC155387C8D}"/>
              </a:ext>
            </a:extLst>
          </p:cNvPr>
          <p:cNvSpPr/>
          <p:nvPr/>
        </p:nvSpPr>
        <p:spPr>
          <a:xfrm>
            <a:off x="2367766" y="3360121"/>
            <a:ext cx="829671" cy="829671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24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-2" y="324091"/>
            <a:ext cx="12191998" cy="8406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Risk_pp PO Agent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2B4F8-A5E3-171D-65AF-A141D623B0A0}"/>
              </a:ext>
            </a:extLst>
          </p:cNvPr>
          <p:cNvSpPr txBox="1"/>
          <p:nvPr/>
        </p:nvSpPr>
        <p:spPr>
          <a:xfrm>
            <a:off x="4849" y="1298728"/>
            <a:ext cx="3077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Risk_pp PO Agent</a:t>
            </a:r>
            <a:r>
              <a:rPr lang="en-GB" sz="1200" dirty="0">
                <a:solidFill>
                  <a:schemeClr val="bg1"/>
                </a:solidFill>
              </a:rPr>
              <a:t> PO Agent for Elman Family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4" name="Picture 3" descr="A chart of different colors&#10;&#10;Description automatically generated">
            <a:extLst>
              <a:ext uri="{FF2B5EF4-FFF2-40B4-BE49-F238E27FC236}">
                <a16:creationId xmlns:a16="http://schemas.microsoft.com/office/drawing/2014/main" id="{A37AFE76-9034-4E83-07FA-5E9D3FF34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727"/>
            <a:ext cx="12187151" cy="5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19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5503FCDC-8D99-7A9D-BAB0-525B5EE9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4762500" cy="476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AD5F6-F83B-CB03-980B-BF1949A74040}"/>
              </a:ext>
            </a:extLst>
          </p:cNvPr>
          <p:cNvSpPr txBox="1"/>
          <p:nvPr/>
        </p:nvSpPr>
        <p:spPr>
          <a:xfrm>
            <a:off x="3047036" y="3135626"/>
            <a:ext cx="6094070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87E4B30D-A727-9433-9A5F-D383C655BDB2}"/>
              </a:ext>
            </a:extLst>
          </p:cNvPr>
          <p:cNvSpPr/>
          <p:nvPr/>
        </p:nvSpPr>
        <p:spPr>
          <a:xfrm rot="274798">
            <a:off x="4194533" y="645835"/>
            <a:ext cx="4964804" cy="3084686"/>
          </a:xfrm>
          <a:prstGeom prst="cloudCallout">
            <a:avLst>
              <a:gd name="adj1" fmla="val -47780"/>
              <a:gd name="adj2" fmla="val 6959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Hey, but how are these </a:t>
            </a:r>
            <a:r>
              <a:rPr lang="en-US" sz="2800" b="1" i="1" dirty="0">
                <a:solidFill>
                  <a:schemeClr val="tx1">
                    <a:alpha val="80000"/>
                  </a:schemeClr>
                </a:solidFill>
              </a:rPr>
              <a:t>weights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determined?</a:t>
            </a:r>
          </a:p>
        </p:txBody>
      </p:sp>
    </p:spTree>
    <p:extLst>
      <p:ext uri="{BB962C8B-B14F-4D97-AF65-F5344CB8AC3E}">
        <p14:creationId xmlns:p14="http://schemas.microsoft.com/office/powerpoint/2010/main" val="2766267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62C20F8-B8E7-66A3-8EDF-ADEC63EE9F0C}"/>
              </a:ext>
            </a:extLst>
          </p:cNvPr>
          <p:cNvSpPr txBox="1"/>
          <p:nvPr/>
        </p:nvSpPr>
        <p:spPr>
          <a:xfrm>
            <a:off x="8096251" y="714621"/>
            <a:ext cx="3445167" cy="3901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Monte Carlo Simulation</a:t>
            </a:r>
          </a:p>
        </p:txBody>
      </p:sp>
      <p:pic>
        <p:nvPicPr>
          <p:cNvPr id="29" name="Picture 28" descr="Brazil landscape">
            <a:extLst>
              <a:ext uri="{FF2B5EF4-FFF2-40B4-BE49-F238E27FC236}">
                <a16:creationId xmlns:a16="http://schemas.microsoft.com/office/drawing/2014/main" id="{3401A5CB-B7ED-802B-643B-ADED7E732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83" r="10365" b="1"/>
          <a:stretch/>
        </p:blipFill>
        <p:spPr>
          <a:xfrm>
            <a:off x="20" y="-3"/>
            <a:ext cx="7576437" cy="685799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193FD5-6A49-7562-EA76-F15D42E15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5181888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C6F76E-55D6-4A84-9BD3-94A52378BEA0}"/>
              </a:ext>
            </a:extLst>
          </p:cNvPr>
          <p:cNvSpPr txBox="1"/>
          <p:nvPr/>
        </p:nvSpPr>
        <p:spPr>
          <a:xfrm>
            <a:off x="8199391" y="2367280"/>
            <a:ext cx="37081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Every day we simulate 50,000 portfolios with different weights.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Then pick the best ones.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797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1">
            <a:extLst>
              <a:ext uri="{FF2B5EF4-FFF2-40B4-BE49-F238E27FC236}">
                <a16:creationId xmlns:a16="http://schemas.microsoft.com/office/drawing/2014/main" id="{14AC1FA9-2A2F-C127-61FD-BAFE304FFAD6}"/>
              </a:ext>
            </a:extLst>
          </p:cNvPr>
          <p:cNvSpPr txBox="1">
            <a:spLocks/>
          </p:cNvSpPr>
          <p:nvPr/>
        </p:nvSpPr>
        <p:spPr>
          <a:xfrm>
            <a:off x="527669" y="381936"/>
            <a:ext cx="9356106" cy="68076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Efficient Frontier</a:t>
            </a:r>
            <a:endParaRPr lang="en-IN" sz="3800" dirty="0"/>
          </a:p>
        </p:txBody>
      </p:sp>
      <p:pic>
        <p:nvPicPr>
          <p:cNvPr id="30" name="Content Placeholder 13" descr="A blue and green cloud&#10;&#10;Description automatically generated with medium confidence">
            <a:extLst>
              <a:ext uri="{FF2B5EF4-FFF2-40B4-BE49-F238E27FC236}">
                <a16:creationId xmlns:a16="http://schemas.microsoft.com/office/drawing/2014/main" id="{F8D2EDAE-9F0A-4F3F-2EC8-99C2DCBE3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3" y="1294624"/>
            <a:ext cx="10948199" cy="49537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6212503-CB67-BDD7-0A61-8A856C3AAE2F}"/>
              </a:ext>
            </a:extLst>
          </p:cNvPr>
          <p:cNvSpPr txBox="1"/>
          <p:nvPr/>
        </p:nvSpPr>
        <p:spPr>
          <a:xfrm>
            <a:off x="984017" y="1273008"/>
            <a:ext cx="3605346" cy="29482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defTabSz="429768">
              <a:spcAft>
                <a:spcPts val="600"/>
              </a:spcAft>
            </a:pPr>
            <a:r>
              <a:rPr lang="en-GB" sz="131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Efficient Frontier 2024-05-09 for SARIMA Family</a:t>
            </a:r>
            <a:endParaRPr lang="en-IN" sz="14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878B73E-EF5C-FB2A-B2C1-D5764F296FF9}"/>
              </a:ext>
            </a:extLst>
          </p:cNvPr>
          <p:cNvSpPr/>
          <p:nvPr/>
        </p:nvSpPr>
        <p:spPr>
          <a:xfrm>
            <a:off x="4206884" y="3149880"/>
            <a:ext cx="297090" cy="210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805A1D-9101-61A9-B08A-AA1ECF49F007}"/>
              </a:ext>
            </a:extLst>
          </p:cNvPr>
          <p:cNvSpPr/>
          <p:nvPr/>
        </p:nvSpPr>
        <p:spPr>
          <a:xfrm>
            <a:off x="1313683" y="5009143"/>
            <a:ext cx="297090" cy="210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D832EE-7100-547F-13A0-0BB6D2B4D111}"/>
              </a:ext>
            </a:extLst>
          </p:cNvPr>
          <p:cNvSpPr/>
          <p:nvPr/>
        </p:nvSpPr>
        <p:spPr>
          <a:xfrm>
            <a:off x="2704202" y="5030564"/>
            <a:ext cx="297090" cy="210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2CF42B-C1D0-3103-DBE2-6F0979A2D9EE}"/>
              </a:ext>
            </a:extLst>
          </p:cNvPr>
          <p:cNvSpPr txBox="1"/>
          <p:nvPr/>
        </p:nvSpPr>
        <p:spPr>
          <a:xfrm>
            <a:off x="3641454" y="2907483"/>
            <a:ext cx="862520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9768">
              <a:spcAft>
                <a:spcPts val="600"/>
              </a:spcAft>
            </a:pPr>
            <a:r>
              <a:rPr lang="en-GB" sz="13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 SR</a:t>
            </a:r>
            <a:endParaRPr lang="en-IN" sz="14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1F958A-1BDA-A353-D585-1B05299D4C14}"/>
              </a:ext>
            </a:extLst>
          </p:cNvPr>
          <p:cNvSpPr txBox="1"/>
          <p:nvPr/>
        </p:nvSpPr>
        <p:spPr>
          <a:xfrm>
            <a:off x="2421487" y="5241403"/>
            <a:ext cx="862520" cy="294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9768">
              <a:spcAft>
                <a:spcPts val="600"/>
              </a:spcAft>
            </a:pPr>
            <a:r>
              <a:rPr lang="en-GB" sz="131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 Var</a:t>
            </a:r>
            <a:endParaRPr lang="en-IN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A02687-9F81-A6A5-692E-6323B4132D25}"/>
              </a:ext>
            </a:extLst>
          </p:cNvPr>
          <p:cNvSpPr txBox="1"/>
          <p:nvPr/>
        </p:nvSpPr>
        <p:spPr>
          <a:xfrm>
            <a:off x="1188062" y="4516133"/>
            <a:ext cx="862520" cy="49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29768">
              <a:spcAft>
                <a:spcPts val="600"/>
              </a:spcAft>
            </a:pPr>
            <a:r>
              <a:rPr lang="en-GB" sz="131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 Parity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8015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65237C-13E9-D462-5E22-936653DCFE0F}"/>
              </a:ext>
            </a:extLst>
          </p:cNvPr>
          <p:cNvSpPr txBox="1"/>
          <p:nvPr/>
        </p:nvSpPr>
        <p:spPr>
          <a:xfrm>
            <a:off x="838200" y="1641752"/>
            <a:ext cx="4391025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Trading Agent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4ABCA-C0EF-AB14-E6D3-7FE7A58C69F5}"/>
              </a:ext>
            </a:extLst>
          </p:cNvPr>
          <p:cNvSpPr txBox="1"/>
          <p:nvPr/>
        </p:nvSpPr>
        <p:spPr>
          <a:xfrm>
            <a:off x="749710" y="2761947"/>
            <a:ext cx="4391025" cy="2627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The system updates portfolio weights daily. </a:t>
            </a:r>
          </a:p>
          <a:p>
            <a:pPr marL="28575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Some shares are sold, some are bought. </a:t>
            </a:r>
          </a:p>
          <a:p>
            <a:pPr marL="28575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The total holding is maintained at 150 shares.</a:t>
            </a:r>
          </a:p>
          <a:p>
            <a:pPr marL="285750" indent="-228600" defTabSz="9144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>
                    <a:alpha val="80000"/>
                  </a:schemeClr>
                </a:solidFill>
              </a:rPr>
              <a:t>Portfolio value is updated when market closes everyday.</a:t>
            </a:r>
          </a:p>
        </p:txBody>
      </p:sp>
      <p:pic>
        <p:nvPicPr>
          <p:cNvPr id="4" name="Picture 3" descr="Checkmate move on chessboard">
            <a:extLst>
              <a:ext uri="{FF2B5EF4-FFF2-40B4-BE49-F238E27FC236}">
                <a16:creationId xmlns:a16="http://schemas.microsoft.com/office/drawing/2014/main" id="{6FF4499F-6578-8FF3-DED2-529781D73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85" b="-2"/>
          <a:stretch/>
        </p:blipFill>
        <p:spPr>
          <a:xfrm>
            <a:off x="6219083" y="1429488"/>
            <a:ext cx="501480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3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 descr="Draft drawing of a floor plan">
            <a:extLst>
              <a:ext uri="{FF2B5EF4-FFF2-40B4-BE49-F238E27FC236}">
                <a16:creationId xmlns:a16="http://schemas.microsoft.com/office/drawing/2014/main" id="{3D852BBF-1B40-43B1-87EC-4E8779E10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2" b="7736"/>
          <a:stretch/>
        </p:blipFill>
        <p:spPr>
          <a:xfrm>
            <a:off x="0" y="-15600"/>
            <a:ext cx="1219198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AF73CF-519A-ABF4-D2D1-88268D7656F1}"/>
              </a:ext>
            </a:extLst>
          </p:cNvPr>
          <p:cNvSpPr txBox="1"/>
          <p:nvPr/>
        </p:nvSpPr>
        <p:spPr>
          <a:xfrm>
            <a:off x="504573" y="1192545"/>
            <a:ext cx="1767150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480060">
              <a:spcAft>
                <a:spcPts val="600"/>
              </a:spcAft>
            </a:pPr>
            <a:r>
              <a:rPr lang="en-GB" sz="2400" b="1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Stock Price</a:t>
            </a:r>
            <a:endParaRPr lang="en-IN" sz="2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641AA-F630-3A60-6654-972F2A0FE4DF}"/>
              </a:ext>
            </a:extLst>
          </p:cNvPr>
          <p:cNvSpPr txBox="1"/>
          <p:nvPr/>
        </p:nvSpPr>
        <p:spPr>
          <a:xfrm>
            <a:off x="2039067" y="1967149"/>
            <a:ext cx="2851550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2400" dirty="0"/>
              <a:t>Forecasting Agents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BA7D2-A07A-A86E-AB10-0FC84526E54E}"/>
              </a:ext>
            </a:extLst>
          </p:cNvPr>
          <p:cNvSpPr txBox="1"/>
          <p:nvPr/>
        </p:nvSpPr>
        <p:spPr>
          <a:xfrm>
            <a:off x="4644702" y="3182566"/>
            <a:ext cx="4941642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2400" dirty="0"/>
              <a:t>Portfolio Optimization (PO) Agents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79860-2344-998A-BCFE-76453FFA5B55}"/>
              </a:ext>
            </a:extLst>
          </p:cNvPr>
          <p:cNvSpPr txBox="1"/>
          <p:nvPr/>
        </p:nvSpPr>
        <p:spPr>
          <a:xfrm>
            <a:off x="9696265" y="5534292"/>
            <a:ext cx="1665905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2400" dirty="0"/>
              <a:t>Evaluation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85611-77B7-AE3D-EC7E-1811D270C7C0}"/>
              </a:ext>
            </a:extLst>
          </p:cNvPr>
          <p:cNvSpPr txBox="1"/>
          <p:nvPr/>
        </p:nvSpPr>
        <p:spPr>
          <a:xfrm>
            <a:off x="6152856" y="2009252"/>
            <a:ext cx="1925335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1800" dirty="0"/>
              <a:t>Experimentation</a:t>
            </a:r>
            <a:endParaRPr lang="en-IN" sz="1800" dirty="0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5E251DB-584D-17AF-7B00-257EA80E3365}"/>
              </a:ext>
            </a:extLst>
          </p:cNvPr>
          <p:cNvCxnSpPr>
            <a:cxnSpLocks/>
            <a:stCxn id="3" idx="2"/>
            <a:endCxn id="4" idx="1"/>
          </p:cNvCxnSpPr>
          <p:nvPr/>
        </p:nvCxnSpPr>
        <p:spPr>
          <a:xfrm rot="16200000" flipH="1">
            <a:off x="1441721" y="1600636"/>
            <a:ext cx="543772" cy="650919"/>
          </a:xfrm>
          <a:prstGeom prst="curvedConnector2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DCE9D65-CE07-4C94-A09E-161674A2EFD4}"/>
              </a:ext>
            </a:extLst>
          </p:cNvPr>
          <p:cNvCxnSpPr>
            <a:cxnSpLocks/>
            <a:stCxn id="4" idx="2"/>
            <a:endCxn id="6" idx="1"/>
          </p:cNvCxnSpPr>
          <p:nvPr/>
        </p:nvCxnSpPr>
        <p:spPr>
          <a:xfrm rot="16200000" flipH="1">
            <a:off x="3562480" y="2331176"/>
            <a:ext cx="984585" cy="1179860"/>
          </a:xfrm>
          <a:prstGeom prst="curvedConnector2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568A4C8-FA82-4700-C9CB-60B8DC05F560}"/>
              </a:ext>
            </a:extLst>
          </p:cNvPr>
          <p:cNvCxnSpPr>
            <a:cxnSpLocks/>
            <a:stCxn id="6" idx="2"/>
            <a:endCxn id="2" idx="1"/>
          </p:cNvCxnSpPr>
          <p:nvPr/>
        </p:nvCxnSpPr>
        <p:spPr>
          <a:xfrm rot="16200000" flipH="1">
            <a:off x="7116374" y="3643380"/>
            <a:ext cx="881178" cy="882880"/>
          </a:xfrm>
          <a:prstGeom prst="curvedConnector2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9EA9C5B2-4D0D-0117-CE89-06D949B5AC00}"/>
              </a:ext>
            </a:extLst>
          </p:cNvPr>
          <p:cNvCxnSpPr>
            <a:cxnSpLocks/>
            <a:stCxn id="8" idx="1"/>
            <a:endCxn id="4" idx="3"/>
          </p:cNvCxnSpPr>
          <p:nvPr/>
        </p:nvCxnSpPr>
        <p:spPr>
          <a:xfrm rot="10800000" flipV="1">
            <a:off x="4890618" y="2193918"/>
            <a:ext cx="1262239" cy="4064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E8DFC5B-AFBF-431B-1157-53F38FEDAD75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5400000">
            <a:off x="6713533" y="2780575"/>
            <a:ext cx="803982" cy="1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F777721-FF50-6E3B-7D61-06F956A462E7}"/>
              </a:ext>
            </a:extLst>
          </p:cNvPr>
          <p:cNvSpPr/>
          <p:nvPr/>
        </p:nvSpPr>
        <p:spPr>
          <a:xfrm>
            <a:off x="-20" y="15601"/>
            <a:ext cx="4411379" cy="698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Overall Structure</a:t>
            </a:r>
          </a:p>
        </p:txBody>
      </p:sp>
      <p:pic>
        <p:nvPicPr>
          <p:cNvPr id="3074" name="Picture 2" descr="Blueprint GIFs - Find &amp; Share on GIPHY">
            <a:extLst>
              <a:ext uri="{FF2B5EF4-FFF2-40B4-BE49-F238E27FC236}">
                <a16:creationId xmlns:a16="http://schemas.microsoft.com/office/drawing/2014/main" id="{230157AB-BB42-58A5-ED76-4A50EB338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318" y="15601"/>
            <a:ext cx="3192682" cy="19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B495C6-CD5D-A977-1BF2-87448AD76757}"/>
              </a:ext>
            </a:extLst>
          </p:cNvPr>
          <p:cNvSpPr txBox="1"/>
          <p:nvPr/>
        </p:nvSpPr>
        <p:spPr>
          <a:xfrm>
            <a:off x="7998403" y="4294576"/>
            <a:ext cx="2068964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2400" dirty="0"/>
              <a:t>Trading Agent</a:t>
            </a:r>
            <a:endParaRPr lang="en-IN" sz="2400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9C7C94D-EA46-2A57-EC4D-F4A6EEB84F4B}"/>
              </a:ext>
            </a:extLst>
          </p:cNvPr>
          <p:cNvCxnSpPr>
            <a:cxnSpLocks/>
            <a:stCxn id="2" idx="2"/>
            <a:endCxn id="7" idx="1"/>
          </p:cNvCxnSpPr>
          <p:nvPr/>
        </p:nvCxnSpPr>
        <p:spPr>
          <a:xfrm rot="16200000" flipH="1">
            <a:off x="8860133" y="4928993"/>
            <a:ext cx="1008884" cy="663380"/>
          </a:xfrm>
          <a:prstGeom prst="curvedConnector2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A4C81328-A8EE-C194-2E67-0FE38DB4AC2D}"/>
              </a:ext>
            </a:extLst>
          </p:cNvPr>
          <p:cNvSpPr txBox="1"/>
          <p:nvPr/>
        </p:nvSpPr>
        <p:spPr>
          <a:xfrm>
            <a:off x="2973341" y="3034984"/>
            <a:ext cx="9829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Forecasted</a:t>
            </a:r>
          </a:p>
          <a:p>
            <a:r>
              <a:rPr lang="en-GB" sz="1100" dirty="0"/>
              <a:t>Closing price</a:t>
            </a:r>
            <a:endParaRPr lang="en-IN" sz="11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C1EC97-3B4A-44D6-6512-A14C14E1B3A1}"/>
              </a:ext>
            </a:extLst>
          </p:cNvPr>
          <p:cNvSpPr txBox="1"/>
          <p:nvPr/>
        </p:nvSpPr>
        <p:spPr>
          <a:xfrm>
            <a:off x="6575864" y="3974261"/>
            <a:ext cx="722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Weights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602491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5503FCDC-8D99-7A9D-BAB0-525B5EE9F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5500"/>
            <a:ext cx="4762500" cy="476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7AD5F6-F83B-CB03-980B-BF1949A74040}"/>
              </a:ext>
            </a:extLst>
          </p:cNvPr>
          <p:cNvSpPr txBox="1"/>
          <p:nvPr/>
        </p:nvSpPr>
        <p:spPr>
          <a:xfrm>
            <a:off x="3047036" y="3135626"/>
            <a:ext cx="6094070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87E4B30D-A727-9433-9A5F-D383C655BDB2}"/>
              </a:ext>
            </a:extLst>
          </p:cNvPr>
          <p:cNvSpPr/>
          <p:nvPr/>
        </p:nvSpPr>
        <p:spPr>
          <a:xfrm rot="274798">
            <a:off x="4194533" y="645835"/>
            <a:ext cx="4964804" cy="3084686"/>
          </a:xfrm>
          <a:prstGeom prst="cloudCallout">
            <a:avLst>
              <a:gd name="adj1" fmla="val -47780"/>
              <a:gd name="adj2" fmla="val 6959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Hey, how do you determine </a:t>
            </a:r>
            <a:r>
              <a:rPr lang="en-US" sz="2800" b="1" i="1" dirty="0">
                <a:solidFill>
                  <a:schemeClr val="tx1">
                    <a:alpha val="80000"/>
                  </a:schemeClr>
                </a:solidFill>
              </a:rPr>
              <a:t>when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 to buy or sell these shares everyday?</a:t>
            </a:r>
          </a:p>
        </p:txBody>
      </p:sp>
    </p:spTree>
    <p:extLst>
      <p:ext uri="{BB962C8B-B14F-4D97-AF65-F5344CB8AC3E}">
        <p14:creationId xmlns:p14="http://schemas.microsoft.com/office/powerpoint/2010/main" val="3148816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AD5F6-F83B-CB03-980B-BF1949A74040}"/>
              </a:ext>
            </a:extLst>
          </p:cNvPr>
          <p:cNvSpPr txBox="1"/>
          <p:nvPr/>
        </p:nvSpPr>
        <p:spPr>
          <a:xfrm>
            <a:off x="3047036" y="3135626"/>
            <a:ext cx="6094070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2" name="Scroll: Vertical 1">
            <a:extLst>
              <a:ext uri="{FF2B5EF4-FFF2-40B4-BE49-F238E27FC236}">
                <a16:creationId xmlns:a16="http://schemas.microsoft.com/office/drawing/2014/main" id="{743524B5-7038-6DEA-2F78-49E892C24A41}"/>
              </a:ext>
            </a:extLst>
          </p:cNvPr>
          <p:cNvSpPr/>
          <p:nvPr/>
        </p:nvSpPr>
        <p:spPr>
          <a:xfrm>
            <a:off x="6435525" y="567159"/>
            <a:ext cx="5364384" cy="5098649"/>
          </a:xfrm>
          <a:prstGeom prst="verticalScroll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We use a stop-loss validation of 2%.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alpha val="80000"/>
                  </a:schemeClr>
                </a:solidFill>
              </a:rPr>
              <a:t>We sell if price is 2% higher than opening price &amp; buy at 2% lower.</a:t>
            </a:r>
          </a:p>
          <a:p>
            <a:pPr algn="ctr"/>
            <a:endParaRPr lang="en-IN" sz="2400" dirty="0">
              <a:solidFill>
                <a:schemeClr val="tx1">
                  <a:alpha val="80000"/>
                </a:schemeClr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1">
                    <a:alpha val="80000"/>
                  </a:schemeClr>
                </a:solidFill>
              </a:rPr>
              <a:t>Otherwise, there is no trade.</a:t>
            </a:r>
            <a:endParaRPr lang="en-US" sz="2400" dirty="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4" name="Picture 3" descr="A person with his mouth open and hands in front of him&#10;&#10;Description automatically generated">
            <a:extLst>
              <a:ext uri="{FF2B5EF4-FFF2-40B4-BE49-F238E27FC236}">
                <a16:creationId xmlns:a16="http://schemas.microsoft.com/office/drawing/2014/main" id="{DCDAD4C7-23C8-B6FA-89C6-264265A38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0" y="3429000"/>
            <a:ext cx="3388489" cy="3388489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DA02A804-55A3-5219-5B98-46F8502FF82E}"/>
              </a:ext>
            </a:extLst>
          </p:cNvPr>
          <p:cNvSpPr/>
          <p:nvPr/>
        </p:nvSpPr>
        <p:spPr>
          <a:xfrm rot="274798">
            <a:off x="4117609" y="2569479"/>
            <a:ext cx="1700876" cy="1027444"/>
          </a:xfrm>
          <a:prstGeom prst="cloudCallout">
            <a:avLst>
              <a:gd name="adj1" fmla="val -47780"/>
              <a:gd name="adj2" fmla="val 69593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Cool!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A0E2E-45D1-1A97-4124-CDAEEA87E775}"/>
              </a:ext>
            </a:extLst>
          </p:cNvPr>
          <p:cNvSpPr txBox="1"/>
          <p:nvPr/>
        </p:nvSpPr>
        <p:spPr>
          <a:xfrm>
            <a:off x="8438149" y="670560"/>
            <a:ext cx="2556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50000"/>
                  </a:schemeClr>
                </a:solidFill>
              </a:rPr>
              <a:t>Stop Loss Validation</a:t>
            </a:r>
            <a:endParaRPr lang="en-IN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29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8C5B-F4B8-FE22-5707-2E4576CE339B}"/>
              </a:ext>
            </a:extLst>
          </p:cNvPr>
          <p:cNvSpPr/>
          <p:nvPr/>
        </p:nvSpPr>
        <p:spPr>
          <a:xfrm>
            <a:off x="762000" y="1138036"/>
            <a:ext cx="4085665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Evaluation I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906821-7B77-6768-0376-2659F449E3F6}"/>
              </a:ext>
            </a:extLst>
          </p:cNvPr>
          <p:cNvSpPr txBox="1"/>
          <p:nvPr/>
        </p:nvSpPr>
        <p:spPr>
          <a:xfrm>
            <a:off x="762000" y="2551176"/>
            <a:ext cx="4085665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Portfolio Value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Over a span of 10 days, we see how the agents have performed by monitoring the portfolio values, evaluated at actual closing price after market closes every day. </a:t>
            </a:r>
          </a:p>
        </p:txBody>
      </p:sp>
      <p:pic>
        <p:nvPicPr>
          <p:cNvPr id="6" name="Picture 5" descr="Calculator, pen, compass, money and a paper with graphs printed on it">
            <a:extLst>
              <a:ext uri="{FF2B5EF4-FFF2-40B4-BE49-F238E27FC236}">
                <a16:creationId xmlns:a16="http://schemas.microsoft.com/office/drawing/2014/main" id="{01CC58B0-36DB-0842-E272-F7F5FB57A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1" r="19553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CC4DAB-0AE6-D2B8-2460-855B63FA16EC}"/>
              </a:ext>
            </a:extLst>
          </p:cNvPr>
          <p:cNvSpPr/>
          <p:nvPr/>
        </p:nvSpPr>
        <p:spPr>
          <a:xfrm>
            <a:off x="269092" y="2723535"/>
            <a:ext cx="7527889" cy="1347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defTabSz="9144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443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5300FBE8-16DE-F72E-A636-5F1013E69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6500" r="13047" b="1"/>
          <a:stretch/>
        </p:blipFill>
        <p:spPr>
          <a:xfrm>
            <a:off x="93637" y="633877"/>
            <a:ext cx="4320000" cy="21879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graph with lines and a line in the middle&#10;&#10;Description automatically generated with medium confidence">
            <a:extLst>
              <a:ext uri="{FF2B5EF4-FFF2-40B4-BE49-F238E27FC236}">
                <a16:creationId xmlns:a16="http://schemas.microsoft.com/office/drawing/2014/main" id="{670656AC-F0D9-24B9-14F3-C9EAC54DE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" t="5920" r="13338"/>
          <a:stretch/>
        </p:blipFill>
        <p:spPr>
          <a:xfrm>
            <a:off x="93637" y="2853324"/>
            <a:ext cx="4320000" cy="2365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6F8BBBCE-D8C0-9A0B-79B7-95968B6141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0" b="-1"/>
          <a:stretch/>
        </p:blipFill>
        <p:spPr>
          <a:xfrm>
            <a:off x="4507274" y="633877"/>
            <a:ext cx="4320000" cy="21879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D28584-D971-5006-E5CB-73F4DD89CBEC}"/>
              </a:ext>
            </a:extLst>
          </p:cNvPr>
          <p:cNvSpPr txBox="1"/>
          <p:nvPr/>
        </p:nvSpPr>
        <p:spPr>
          <a:xfrm>
            <a:off x="321739" y="602387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Elman Family</a:t>
            </a:r>
            <a:endParaRPr lang="en-IN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6DCEA1-6289-D7EE-E368-AD588996ABEB}"/>
              </a:ext>
            </a:extLst>
          </p:cNvPr>
          <p:cNvSpPr txBox="1"/>
          <p:nvPr/>
        </p:nvSpPr>
        <p:spPr>
          <a:xfrm>
            <a:off x="276053" y="2868997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SARIMA Family</a:t>
            </a:r>
            <a:endParaRPr lang="en-IN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A57809-DE36-9E94-ACA6-3E1178D4D41F}"/>
              </a:ext>
            </a:extLst>
          </p:cNvPr>
          <p:cNvSpPr txBox="1"/>
          <p:nvPr/>
        </p:nvSpPr>
        <p:spPr>
          <a:xfrm>
            <a:off x="4735376" y="633876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Naive Family</a:t>
            </a:r>
            <a:endParaRPr lang="en-IN" sz="1100" dirty="0"/>
          </a:p>
        </p:txBody>
      </p:sp>
      <p:pic>
        <p:nvPicPr>
          <p:cNvPr id="28" name="Picture 27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C6FBE09C-DA31-DCAE-358D-FC8FDCD51A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" r="16029" b="-2"/>
          <a:stretch/>
        </p:blipFill>
        <p:spPr>
          <a:xfrm>
            <a:off x="4516327" y="2868997"/>
            <a:ext cx="4320000" cy="23500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A7D5005-3242-D2E1-78D6-AD258A95A31A}"/>
              </a:ext>
            </a:extLst>
          </p:cNvPr>
          <p:cNvSpPr txBox="1"/>
          <p:nvPr/>
        </p:nvSpPr>
        <p:spPr>
          <a:xfrm>
            <a:off x="4805908" y="2868997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SVM Family</a:t>
            </a:r>
            <a:endParaRPr lang="en-IN" sz="11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BFC811-413E-4107-5D2A-24513ADD25E5}"/>
              </a:ext>
            </a:extLst>
          </p:cNvPr>
          <p:cNvSpPr/>
          <p:nvPr/>
        </p:nvSpPr>
        <p:spPr>
          <a:xfrm>
            <a:off x="-7276" y="0"/>
            <a:ext cx="3128164" cy="4268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Daily Portfolio Value </a:t>
            </a:r>
          </a:p>
        </p:txBody>
      </p:sp>
      <p:pic>
        <p:nvPicPr>
          <p:cNvPr id="30" name="Picture 29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1352051A-14A2-2A09-0F73-D8809315A2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9" t="9937" r="691" b="84954"/>
          <a:stretch/>
        </p:blipFill>
        <p:spPr>
          <a:xfrm>
            <a:off x="6094475" y="33703"/>
            <a:ext cx="1405051" cy="322338"/>
          </a:xfrm>
          <a:prstGeom prst="rect">
            <a:avLst/>
          </a:prstGeom>
        </p:spPr>
      </p:pic>
      <p:pic>
        <p:nvPicPr>
          <p:cNvPr id="33" name="Picture 32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B0F01D3-8538-8AE9-6A63-B2311C53D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9" t="4799" r="691" b="90298"/>
          <a:stretch/>
        </p:blipFill>
        <p:spPr>
          <a:xfrm>
            <a:off x="4599891" y="37203"/>
            <a:ext cx="1405051" cy="30931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18C5CA4-B4B5-C0E4-3ED2-34F541009BA1}"/>
              </a:ext>
            </a:extLst>
          </p:cNvPr>
          <p:cNvSpPr txBox="1"/>
          <p:nvPr/>
        </p:nvSpPr>
        <p:spPr>
          <a:xfrm>
            <a:off x="8827991" y="-19481"/>
            <a:ext cx="337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Starting Portfolio value: Rs. 252k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D17E6-6ABA-CA6D-334A-5940DAD02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261" y="5340980"/>
            <a:ext cx="5685013" cy="14174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1209F3C-A4EC-C26B-4C77-2AB3BE3B53F5}"/>
              </a:ext>
            </a:extLst>
          </p:cNvPr>
          <p:cNvSpPr/>
          <p:nvPr/>
        </p:nvSpPr>
        <p:spPr>
          <a:xfrm>
            <a:off x="93637" y="5657983"/>
            <a:ext cx="2816711" cy="7592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Portfolio Values on 9</a:t>
            </a:r>
            <a:r>
              <a:rPr lang="en-US" sz="2400" b="1" baseline="30000" dirty="0"/>
              <a:t>th</a:t>
            </a:r>
            <a:r>
              <a:rPr lang="en-US" sz="2400" b="1" dirty="0"/>
              <a:t> May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F7445-980E-B3A9-BC6E-AAAEE84CC44C}"/>
              </a:ext>
            </a:extLst>
          </p:cNvPr>
          <p:cNvSpPr txBox="1"/>
          <p:nvPr/>
        </p:nvSpPr>
        <p:spPr>
          <a:xfrm>
            <a:off x="9242717" y="1380551"/>
            <a:ext cx="2546555" cy="3416320"/>
          </a:xfrm>
          <a:custGeom>
            <a:avLst/>
            <a:gdLst>
              <a:gd name="connsiteX0" fmla="*/ 0 w 2546555"/>
              <a:gd name="connsiteY0" fmla="*/ 0 h 3416320"/>
              <a:gd name="connsiteX1" fmla="*/ 509311 w 2546555"/>
              <a:gd name="connsiteY1" fmla="*/ 0 h 3416320"/>
              <a:gd name="connsiteX2" fmla="*/ 1069553 w 2546555"/>
              <a:gd name="connsiteY2" fmla="*/ 0 h 3416320"/>
              <a:gd name="connsiteX3" fmla="*/ 1553399 w 2546555"/>
              <a:gd name="connsiteY3" fmla="*/ 0 h 3416320"/>
              <a:gd name="connsiteX4" fmla="*/ 2037244 w 2546555"/>
              <a:gd name="connsiteY4" fmla="*/ 0 h 3416320"/>
              <a:gd name="connsiteX5" fmla="*/ 2546555 w 2546555"/>
              <a:gd name="connsiteY5" fmla="*/ 0 h 3416320"/>
              <a:gd name="connsiteX6" fmla="*/ 2546555 w 2546555"/>
              <a:gd name="connsiteY6" fmla="*/ 535223 h 3416320"/>
              <a:gd name="connsiteX7" fmla="*/ 2546555 w 2546555"/>
              <a:gd name="connsiteY7" fmla="*/ 1070447 h 3416320"/>
              <a:gd name="connsiteX8" fmla="*/ 2546555 w 2546555"/>
              <a:gd name="connsiteY8" fmla="*/ 1605670 h 3416320"/>
              <a:gd name="connsiteX9" fmla="*/ 2546555 w 2546555"/>
              <a:gd name="connsiteY9" fmla="*/ 2243383 h 3416320"/>
              <a:gd name="connsiteX10" fmla="*/ 2546555 w 2546555"/>
              <a:gd name="connsiteY10" fmla="*/ 2744444 h 3416320"/>
              <a:gd name="connsiteX11" fmla="*/ 2546555 w 2546555"/>
              <a:gd name="connsiteY11" fmla="*/ 3416320 h 3416320"/>
              <a:gd name="connsiteX12" fmla="*/ 2088175 w 2546555"/>
              <a:gd name="connsiteY12" fmla="*/ 3416320 h 3416320"/>
              <a:gd name="connsiteX13" fmla="*/ 1629795 w 2546555"/>
              <a:gd name="connsiteY13" fmla="*/ 3416320 h 3416320"/>
              <a:gd name="connsiteX14" fmla="*/ 1069553 w 2546555"/>
              <a:gd name="connsiteY14" fmla="*/ 3416320 h 3416320"/>
              <a:gd name="connsiteX15" fmla="*/ 636639 w 2546555"/>
              <a:gd name="connsiteY15" fmla="*/ 3416320 h 3416320"/>
              <a:gd name="connsiteX16" fmla="*/ 0 w 2546555"/>
              <a:gd name="connsiteY16" fmla="*/ 3416320 h 3416320"/>
              <a:gd name="connsiteX17" fmla="*/ 0 w 2546555"/>
              <a:gd name="connsiteY17" fmla="*/ 2846933 h 3416320"/>
              <a:gd name="connsiteX18" fmla="*/ 0 w 2546555"/>
              <a:gd name="connsiteY18" fmla="*/ 2311710 h 3416320"/>
              <a:gd name="connsiteX19" fmla="*/ 0 w 2546555"/>
              <a:gd name="connsiteY19" fmla="*/ 1810650 h 3416320"/>
              <a:gd name="connsiteX20" fmla="*/ 0 w 2546555"/>
              <a:gd name="connsiteY20" fmla="*/ 1207100 h 3416320"/>
              <a:gd name="connsiteX21" fmla="*/ 0 w 2546555"/>
              <a:gd name="connsiteY21" fmla="*/ 706039 h 3416320"/>
              <a:gd name="connsiteX22" fmla="*/ 0 w 2546555"/>
              <a:gd name="connsiteY22" fmla="*/ 0 h 341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546555" h="3416320" extrusionOk="0">
                <a:moveTo>
                  <a:pt x="0" y="0"/>
                </a:moveTo>
                <a:cubicBezTo>
                  <a:pt x="148697" y="-56580"/>
                  <a:pt x="355283" y="16149"/>
                  <a:pt x="509311" y="0"/>
                </a:cubicBezTo>
                <a:cubicBezTo>
                  <a:pt x="663339" y="-16149"/>
                  <a:pt x="889128" y="38871"/>
                  <a:pt x="1069553" y="0"/>
                </a:cubicBezTo>
                <a:cubicBezTo>
                  <a:pt x="1249978" y="-38871"/>
                  <a:pt x="1335762" y="447"/>
                  <a:pt x="1553399" y="0"/>
                </a:cubicBezTo>
                <a:cubicBezTo>
                  <a:pt x="1771036" y="-447"/>
                  <a:pt x="1925264" y="30570"/>
                  <a:pt x="2037244" y="0"/>
                </a:cubicBezTo>
                <a:cubicBezTo>
                  <a:pt x="2149225" y="-30570"/>
                  <a:pt x="2322251" y="50365"/>
                  <a:pt x="2546555" y="0"/>
                </a:cubicBezTo>
                <a:cubicBezTo>
                  <a:pt x="2590898" y="234275"/>
                  <a:pt x="2535213" y="303947"/>
                  <a:pt x="2546555" y="535223"/>
                </a:cubicBezTo>
                <a:cubicBezTo>
                  <a:pt x="2557897" y="766499"/>
                  <a:pt x="2494187" y="823342"/>
                  <a:pt x="2546555" y="1070447"/>
                </a:cubicBezTo>
                <a:cubicBezTo>
                  <a:pt x="2598923" y="1317552"/>
                  <a:pt x="2539440" y="1345271"/>
                  <a:pt x="2546555" y="1605670"/>
                </a:cubicBezTo>
                <a:cubicBezTo>
                  <a:pt x="2553670" y="1866069"/>
                  <a:pt x="2543202" y="1927209"/>
                  <a:pt x="2546555" y="2243383"/>
                </a:cubicBezTo>
                <a:cubicBezTo>
                  <a:pt x="2549908" y="2559557"/>
                  <a:pt x="2543655" y="2494085"/>
                  <a:pt x="2546555" y="2744444"/>
                </a:cubicBezTo>
                <a:cubicBezTo>
                  <a:pt x="2549455" y="2994803"/>
                  <a:pt x="2530886" y="3189717"/>
                  <a:pt x="2546555" y="3416320"/>
                </a:cubicBezTo>
                <a:cubicBezTo>
                  <a:pt x="2337934" y="3429841"/>
                  <a:pt x="2310179" y="3379415"/>
                  <a:pt x="2088175" y="3416320"/>
                </a:cubicBezTo>
                <a:cubicBezTo>
                  <a:pt x="1866171" y="3453225"/>
                  <a:pt x="1738472" y="3381333"/>
                  <a:pt x="1629795" y="3416320"/>
                </a:cubicBezTo>
                <a:cubicBezTo>
                  <a:pt x="1521118" y="3451307"/>
                  <a:pt x="1221465" y="3359007"/>
                  <a:pt x="1069553" y="3416320"/>
                </a:cubicBezTo>
                <a:cubicBezTo>
                  <a:pt x="917641" y="3473633"/>
                  <a:pt x="755688" y="3397285"/>
                  <a:pt x="636639" y="3416320"/>
                </a:cubicBezTo>
                <a:cubicBezTo>
                  <a:pt x="517590" y="3435355"/>
                  <a:pt x="249885" y="3393389"/>
                  <a:pt x="0" y="3416320"/>
                </a:cubicBezTo>
                <a:cubicBezTo>
                  <a:pt x="-17343" y="3184446"/>
                  <a:pt x="9481" y="3035043"/>
                  <a:pt x="0" y="2846933"/>
                </a:cubicBezTo>
                <a:cubicBezTo>
                  <a:pt x="-9481" y="2658823"/>
                  <a:pt x="53123" y="2516507"/>
                  <a:pt x="0" y="2311710"/>
                </a:cubicBezTo>
                <a:cubicBezTo>
                  <a:pt x="-53123" y="2106913"/>
                  <a:pt x="8146" y="2054556"/>
                  <a:pt x="0" y="1810650"/>
                </a:cubicBezTo>
                <a:cubicBezTo>
                  <a:pt x="-8146" y="1566744"/>
                  <a:pt x="29575" y="1445825"/>
                  <a:pt x="0" y="1207100"/>
                </a:cubicBezTo>
                <a:cubicBezTo>
                  <a:pt x="-29575" y="968375"/>
                  <a:pt x="47736" y="928125"/>
                  <a:pt x="0" y="706039"/>
                </a:cubicBezTo>
                <a:cubicBezTo>
                  <a:pt x="-47736" y="483953"/>
                  <a:pt x="57171" y="327484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387636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lot of variation within forecaster families.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Highest portfolio value is achieved by Elman family with Max SR PO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Family wise highest portfolio values are highlight green.</a:t>
            </a:r>
          </a:p>
        </p:txBody>
      </p:sp>
    </p:spTree>
    <p:extLst>
      <p:ext uri="{BB962C8B-B14F-4D97-AF65-F5344CB8AC3E}">
        <p14:creationId xmlns:p14="http://schemas.microsoft.com/office/powerpoint/2010/main" val="3792646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ey Rain Sticker - Money Rain - Discover &amp; Share GIFs">
            <a:extLst>
              <a:ext uri="{FF2B5EF4-FFF2-40B4-BE49-F238E27FC236}">
                <a16:creationId xmlns:a16="http://schemas.microsoft.com/office/drawing/2014/main" id="{32F7CD16-5201-1F1D-F8DC-015BFF0AD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with glasses and a black shirt&#10;&#10;Description automatically generated">
            <a:extLst>
              <a:ext uri="{FF2B5EF4-FFF2-40B4-BE49-F238E27FC236}">
                <a16:creationId xmlns:a16="http://schemas.microsoft.com/office/drawing/2014/main" id="{868EB75B-6AE6-FA1F-9B0C-0E4F39651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3169920"/>
            <a:ext cx="3688080" cy="368808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B3547754-E7C6-6932-1E58-CD9AD718D443}"/>
              </a:ext>
            </a:extLst>
          </p:cNvPr>
          <p:cNvSpPr/>
          <p:nvPr/>
        </p:nvSpPr>
        <p:spPr>
          <a:xfrm rot="20696726">
            <a:off x="7051691" y="1075963"/>
            <a:ext cx="3415735" cy="1942777"/>
          </a:xfrm>
          <a:prstGeom prst="cloudCallout">
            <a:avLst>
              <a:gd name="adj1" fmla="val 16441"/>
              <a:gd name="adj2" fmla="val 672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Well, how much did we profit !!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45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8C5B-F4B8-FE22-5707-2E4576CE339B}"/>
              </a:ext>
            </a:extLst>
          </p:cNvPr>
          <p:cNvSpPr/>
          <p:nvPr/>
        </p:nvSpPr>
        <p:spPr>
          <a:xfrm>
            <a:off x="762000" y="1138036"/>
            <a:ext cx="4085665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Evaluation II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906821-7B77-6768-0376-2659F449E3F6}"/>
              </a:ext>
            </a:extLst>
          </p:cNvPr>
          <p:cNvSpPr txBox="1"/>
          <p:nvPr/>
        </p:nvSpPr>
        <p:spPr>
          <a:xfrm>
            <a:off x="762000" y="2285704"/>
            <a:ext cx="4085665" cy="3987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Profit </a:t>
            </a:r>
            <a:r>
              <a:rPr lang="en-US" sz="1400" b="1" dirty="0"/>
              <a:t>(Unrealized)</a:t>
            </a:r>
            <a:endParaRPr lang="en-US" sz="20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Profit = </a:t>
            </a:r>
            <a:r>
              <a:rPr lang="en-US" sz="2000" i="1" dirty="0"/>
              <a:t>New Portfolio Value </a:t>
            </a:r>
            <a:r>
              <a:rPr lang="en-US" sz="2000" dirty="0"/>
              <a:t>– </a:t>
            </a:r>
            <a:r>
              <a:rPr lang="en-US" sz="2000" i="1" dirty="0"/>
              <a:t>Transaction Amount </a:t>
            </a:r>
            <a:r>
              <a:rPr lang="en-US" sz="2000" dirty="0"/>
              <a:t>– </a:t>
            </a:r>
            <a:r>
              <a:rPr lang="en-US" sz="2000" i="1" dirty="0"/>
              <a:t>Old Portfolio Value</a:t>
            </a:r>
            <a:endParaRPr lang="en-US" sz="20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Note: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Transaction amount is the total of funds spent and released due to buy/sell or rebalancing of portfolio.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If transaction amount is positive, the investor had to “inject” cash into the portfolio, otherwise “siphon-off” cash.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This </a:t>
            </a:r>
            <a:r>
              <a:rPr lang="en-US" b="1" dirty="0"/>
              <a:t>profit is unrealized</a:t>
            </a:r>
            <a:r>
              <a:rPr lang="en-US" dirty="0"/>
              <a:t>, it will be realized if Mr. Harilal decides to liquidate the portfolio.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5" name="Picture 4" descr="Spreadsheet and calculator">
            <a:extLst>
              <a:ext uri="{FF2B5EF4-FFF2-40B4-BE49-F238E27FC236}">
                <a16:creationId xmlns:a16="http://schemas.microsoft.com/office/drawing/2014/main" id="{A18C2887-E130-3585-7153-B2423786C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9" r="25735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63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BFC811-413E-4107-5D2A-24513ADD25E5}"/>
              </a:ext>
            </a:extLst>
          </p:cNvPr>
          <p:cNvSpPr/>
          <p:nvPr/>
        </p:nvSpPr>
        <p:spPr>
          <a:xfrm>
            <a:off x="-7276" y="0"/>
            <a:ext cx="4122539" cy="4268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Unrealized Daily Profit/Loss</a:t>
            </a:r>
          </a:p>
        </p:txBody>
      </p:sp>
      <p:pic>
        <p:nvPicPr>
          <p:cNvPr id="3" name="Picture 2" descr="A graph with lines and a line&#10;&#10;Description automatically generated">
            <a:extLst>
              <a:ext uri="{FF2B5EF4-FFF2-40B4-BE49-F238E27FC236}">
                <a16:creationId xmlns:a16="http://schemas.microsoft.com/office/drawing/2014/main" id="{9CFD95D4-6DB0-9DAA-ECCD-8E743E45E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90"/>
          <a:stretch/>
        </p:blipFill>
        <p:spPr>
          <a:xfrm>
            <a:off x="4565282" y="568205"/>
            <a:ext cx="4320000" cy="21779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E0B8A599-3F45-E20F-B56F-0B3A5B375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59"/>
          <a:stretch/>
        </p:blipFill>
        <p:spPr>
          <a:xfrm>
            <a:off x="122641" y="2890803"/>
            <a:ext cx="4320000" cy="22718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B4A64AB4-EDC7-7F39-7D1D-1881140124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66"/>
          <a:stretch/>
        </p:blipFill>
        <p:spPr>
          <a:xfrm>
            <a:off x="122641" y="561407"/>
            <a:ext cx="4320000" cy="21506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 descr="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C52A4D1E-6DFD-E3BD-3673-32A76F92FD7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90"/>
          <a:stretch/>
        </p:blipFill>
        <p:spPr>
          <a:xfrm>
            <a:off x="4565282" y="2890802"/>
            <a:ext cx="4320000" cy="22718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6DCEA1-6289-D7EE-E368-AD588996ABEB}"/>
              </a:ext>
            </a:extLst>
          </p:cNvPr>
          <p:cNvSpPr txBox="1"/>
          <p:nvPr/>
        </p:nvSpPr>
        <p:spPr>
          <a:xfrm>
            <a:off x="271635" y="2887057"/>
            <a:ext cx="1098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SARIMA Family</a:t>
            </a:r>
            <a:endParaRPr lang="en-IN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28584-D971-5006-E5CB-73F4DD89CBEC}"/>
              </a:ext>
            </a:extLst>
          </p:cNvPr>
          <p:cNvSpPr txBox="1"/>
          <p:nvPr/>
        </p:nvSpPr>
        <p:spPr>
          <a:xfrm>
            <a:off x="406288" y="611576"/>
            <a:ext cx="9637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Naïve Family</a:t>
            </a:r>
            <a:endParaRPr lang="en-IN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A57809-DE36-9E94-ACA6-3E1178D4D41F}"/>
              </a:ext>
            </a:extLst>
          </p:cNvPr>
          <p:cNvSpPr txBox="1"/>
          <p:nvPr/>
        </p:nvSpPr>
        <p:spPr>
          <a:xfrm>
            <a:off x="4797221" y="611576"/>
            <a:ext cx="1181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Elman Family</a:t>
            </a:r>
            <a:endParaRPr lang="en-IN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D5005-3242-D2E1-78D6-AD258A95A31A}"/>
              </a:ext>
            </a:extLst>
          </p:cNvPr>
          <p:cNvSpPr txBox="1"/>
          <p:nvPr/>
        </p:nvSpPr>
        <p:spPr>
          <a:xfrm>
            <a:off x="4754686" y="2890801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/>
              <a:t>SVM Family</a:t>
            </a:r>
            <a:endParaRPr lang="en-IN" sz="1100" dirty="0"/>
          </a:p>
        </p:txBody>
      </p:sp>
      <p:pic>
        <p:nvPicPr>
          <p:cNvPr id="18" name="Picture 17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F48696C8-B8DF-56B8-51EA-0E762A1B2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9" t="9937" r="691" b="84954"/>
          <a:stretch/>
        </p:blipFill>
        <p:spPr>
          <a:xfrm>
            <a:off x="10605528" y="13383"/>
            <a:ext cx="1405051" cy="322338"/>
          </a:xfrm>
          <a:prstGeom prst="rect">
            <a:avLst/>
          </a:prstGeom>
        </p:spPr>
      </p:pic>
      <p:pic>
        <p:nvPicPr>
          <p:cNvPr id="19" name="Picture 1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98A9BCA-1E63-754E-DA46-0FC4C02FD7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9" t="4799" r="691" b="90298"/>
          <a:stretch/>
        </p:blipFill>
        <p:spPr>
          <a:xfrm>
            <a:off x="9110944" y="27043"/>
            <a:ext cx="1405051" cy="3093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B9A0E8-4E53-94D8-A625-37402711CA72}"/>
              </a:ext>
            </a:extLst>
          </p:cNvPr>
          <p:cNvSpPr txBox="1"/>
          <p:nvPr/>
        </p:nvSpPr>
        <p:spPr>
          <a:xfrm>
            <a:off x="9242717" y="1380551"/>
            <a:ext cx="2546555" cy="1477328"/>
          </a:xfrm>
          <a:custGeom>
            <a:avLst/>
            <a:gdLst>
              <a:gd name="connsiteX0" fmla="*/ 0 w 2546555"/>
              <a:gd name="connsiteY0" fmla="*/ 0 h 1477328"/>
              <a:gd name="connsiteX1" fmla="*/ 509311 w 2546555"/>
              <a:gd name="connsiteY1" fmla="*/ 0 h 1477328"/>
              <a:gd name="connsiteX2" fmla="*/ 1069553 w 2546555"/>
              <a:gd name="connsiteY2" fmla="*/ 0 h 1477328"/>
              <a:gd name="connsiteX3" fmla="*/ 1553399 w 2546555"/>
              <a:gd name="connsiteY3" fmla="*/ 0 h 1477328"/>
              <a:gd name="connsiteX4" fmla="*/ 2037244 w 2546555"/>
              <a:gd name="connsiteY4" fmla="*/ 0 h 1477328"/>
              <a:gd name="connsiteX5" fmla="*/ 2546555 w 2546555"/>
              <a:gd name="connsiteY5" fmla="*/ 0 h 1477328"/>
              <a:gd name="connsiteX6" fmla="*/ 2546555 w 2546555"/>
              <a:gd name="connsiteY6" fmla="*/ 477669 h 1477328"/>
              <a:gd name="connsiteX7" fmla="*/ 2546555 w 2546555"/>
              <a:gd name="connsiteY7" fmla="*/ 955339 h 1477328"/>
              <a:gd name="connsiteX8" fmla="*/ 2546555 w 2546555"/>
              <a:gd name="connsiteY8" fmla="*/ 1477328 h 1477328"/>
              <a:gd name="connsiteX9" fmla="*/ 1986313 w 2546555"/>
              <a:gd name="connsiteY9" fmla="*/ 1477328 h 1477328"/>
              <a:gd name="connsiteX10" fmla="*/ 1553399 w 2546555"/>
              <a:gd name="connsiteY10" fmla="*/ 1477328 h 1477328"/>
              <a:gd name="connsiteX11" fmla="*/ 1069553 w 2546555"/>
              <a:gd name="connsiteY11" fmla="*/ 1477328 h 1477328"/>
              <a:gd name="connsiteX12" fmla="*/ 585708 w 2546555"/>
              <a:gd name="connsiteY12" fmla="*/ 1477328 h 1477328"/>
              <a:gd name="connsiteX13" fmla="*/ 0 w 2546555"/>
              <a:gd name="connsiteY13" fmla="*/ 1477328 h 1477328"/>
              <a:gd name="connsiteX14" fmla="*/ 0 w 2546555"/>
              <a:gd name="connsiteY14" fmla="*/ 955339 h 1477328"/>
              <a:gd name="connsiteX15" fmla="*/ 0 w 2546555"/>
              <a:gd name="connsiteY15" fmla="*/ 448123 h 1477328"/>
              <a:gd name="connsiteX16" fmla="*/ 0 w 2546555"/>
              <a:gd name="connsiteY16" fmla="*/ 0 h 1477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46555" h="1477328" extrusionOk="0">
                <a:moveTo>
                  <a:pt x="0" y="0"/>
                </a:moveTo>
                <a:cubicBezTo>
                  <a:pt x="148697" y="-56580"/>
                  <a:pt x="355283" y="16149"/>
                  <a:pt x="509311" y="0"/>
                </a:cubicBezTo>
                <a:cubicBezTo>
                  <a:pt x="663339" y="-16149"/>
                  <a:pt x="889128" y="38871"/>
                  <a:pt x="1069553" y="0"/>
                </a:cubicBezTo>
                <a:cubicBezTo>
                  <a:pt x="1249978" y="-38871"/>
                  <a:pt x="1335762" y="447"/>
                  <a:pt x="1553399" y="0"/>
                </a:cubicBezTo>
                <a:cubicBezTo>
                  <a:pt x="1771036" y="-447"/>
                  <a:pt x="1925264" y="30570"/>
                  <a:pt x="2037244" y="0"/>
                </a:cubicBezTo>
                <a:cubicBezTo>
                  <a:pt x="2149225" y="-30570"/>
                  <a:pt x="2322251" y="50365"/>
                  <a:pt x="2546555" y="0"/>
                </a:cubicBezTo>
                <a:cubicBezTo>
                  <a:pt x="2562443" y="209106"/>
                  <a:pt x="2506363" y="246174"/>
                  <a:pt x="2546555" y="477669"/>
                </a:cubicBezTo>
                <a:cubicBezTo>
                  <a:pt x="2586747" y="709164"/>
                  <a:pt x="2531541" y="785328"/>
                  <a:pt x="2546555" y="955339"/>
                </a:cubicBezTo>
                <a:cubicBezTo>
                  <a:pt x="2561569" y="1125350"/>
                  <a:pt x="2507613" y="1365481"/>
                  <a:pt x="2546555" y="1477328"/>
                </a:cubicBezTo>
                <a:cubicBezTo>
                  <a:pt x="2302258" y="1536732"/>
                  <a:pt x="2265986" y="1464480"/>
                  <a:pt x="1986313" y="1477328"/>
                </a:cubicBezTo>
                <a:cubicBezTo>
                  <a:pt x="1706640" y="1490176"/>
                  <a:pt x="1658205" y="1435545"/>
                  <a:pt x="1553399" y="1477328"/>
                </a:cubicBezTo>
                <a:cubicBezTo>
                  <a:pt x="1448593" y="1519111"/>
                  <a:pt x="1237334" y="1428554"/>
                  <a:pt x="1069553" y="1477328"/>
                </a:cubicBezTo>
                <a:cubicBezTo>
                  <a:pt x="901772" y="1526102"/>
                  <a:pt x="689825" y="1431730"/>
                  <a:pt x="585708" y="1477328"/>
                </a:cubicBezTo>
                <a:cubicBezTo>
                  <a:pt x="481591" y="1522926"/>
                  <a:pt x="221520" y="1477111"/>
                  <a:pt x="0" y="1477328"/>
                </a:cubicBezTo>
                <a:cubicBezTo>
                  <a:pt x="-50749" y="1241966"/>
                  <a:pt x="58077" y="1175242"/>
                  <a:pt x="0" y="955339"/>
                </a:cubicBezTo>
                <a:cubicBezTo>
                  <a:pt x="-58077" y="735436"/>
                  <a:pt x="57824" y="575106"/>
                  <a:pt x="0" y="448123"/>
                </a:cubicBezTo>
                <a:cubicBezTo>
                  <a:pt x="-57824" y="321140"/>
                  <a:pt x="37656" y="13323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2387636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dirty="0"/>
              <a:t>Unrealised Daily Profit/Loss values vary a lot with forecasting and optimisation agents.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7C8B66-274E-463C-3B6D-A3D0C856ED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4866" y="5325813"/>
            <a:ext cx="5700415" cy="14756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BFC811-413E-4107-5D2A-24513ADD25E5}"/>
              </a:ext>
            </a:extLst>
          </p:cNvPr>
          <p:cNvSpPr/>
          <p:nvPr/>
        </p:nvSpPr>
        <p:spPr>
          <a:xfrm>
            <a:off x="122641" y="5630683"/>
            <a:ext cx="2918693" cy="6481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What’s the profit at end of 10 days?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4BC3C-BC2B-A1D6-14B3-B2A2CD28BCA9}"/>
              </a:ext>
            </a:extLst>
          </p:cNvPr>
          <p:cNvSpPr txBox="1"/>
          <p:nvPr/>
        </p:nvSpPr>
        <p:spPr>
          <a:xfrm>
            <a:off x="9223009" y="3084269"/>
            <a:ext cx="2546555" cy="2308324"/>
          </a:xfrm>
          <a:custGeom>
            <a:avLst/>
            <a:gdLst>
              <a:gd name="connsiteX0" fmla="*/ 0 w 2546555"/>
              <a:gd name="connsiteY0" fmla="*/ 0 h 2308324"/>
              <a:gd name="connsiteX1" fmla="*/ 432914 w 2546555"/>
              <a:gd name="connsiteY1" fmla="*/ 0 h 2308324"/>
              <a:gd name="connsiteX2" fmla="*/ 942225 w 2546555"/>
              <a:gd name="connsiteY2" fmla="*/ 0 h 2308324"/>
              <a:gd name="connsiteX3" fmla="*/ 1477002 w 2546555"/>
              <a:gd name="connsiteY3" fmla="*/ 0 h 2308324"/>
              <a:gd name="connsiteX4" fmla="*/ 1986313 w 2546555"/>
              <a:gd name="connsiteY4" fmla="*/ 0 h 2308324"/>
              <a:gd name="connsiteX5" fmla="*/ 2546555 w 2546555"/>
              <a:gd name="connsiteY5" fmla="*/ 0 h 2308324"/>
              <a:gd name="connsiteX6" fmla="*/ 2546555 w 2546555"/>
              <a:gd name="connsiteY6" fmla="*/ 600164 h 2308324"/>
              <a:gd name="connsiteX7" fmla="*/ 2546555 w 2546555"/>
              <a:gd name="connsiteY7" fmla="*/ 1107996 h 2308324"/>
              <a:gd name="connsiteX8" fmla="*/ 2546555 w 2546555"/>
              <a:gd name="connsiteY8" fmla="*/ 1731243 h 2308324"/>
              <a:gd name="connsiteX9" fmla="*/ 2546555 w 2546555"/>
              <a:gd name="connsiteY9" fmla="*/ 2308324 h 2308324"/>
              <a:gd name="connsiteX10" fmla="*/ 2037244 w 2546555"/>
              <a:gd name="connsiteY10" fmla="*/ 2308324 h 2308324"/>
              <a:gd name="connsiteX11" fmla="*/ 1477002 w 2546555"/>
              <a:gd name="connsiteY11" fmla="*/ 2308324 h 2308324"/>
              <a:gd name="connsiteX12" fmla="*/ 916760 w 2546555"/>
              <a:gd name="connsiteY12" fmla="*/ 2308324 h 2308324"/>
              <a:gd name="connsiteX13" fmla="*/ 483845 w 2546555"/>
              <a:gd name="connsiteY13" fmla="*/ 2308324 h 2308324"/>
              <a:gd name="connsiteX14" fmla="*/ 0 w 2546555"/>
              <a:gd name="connsiteY14" fmla="*/ 2308324 h 2308324"/>
              <a:gd name="connsiteX15" fmla="*/ 0 w 2546555"/>
              <a:gd name="connsiteY15" fmla="*/ 1708160 h 2308324"/>
              <a:gd name="connsiteX16" fmla="*/ 0 w 2546555"/>
              <a:gd name="connsiteY16" fmla="*/ 1131079 h 2308324"/>
              <a:gd name="connsiteX17" fmla="*/ 0 w 2546555"/>
              <a:gd name="connsiteY17" fmla="*/ 507831 h 2308324"/>
              <a:gd name="connsiteX18" fmla="*/ 0 w 2546555"/>
              <a:gd name="connsiteY18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546555" h="2308324" extrusionOk="0">
                <a:moveTo>
                  <a:pt x="0" y="0"/>
                </a:moveTo>
                <a:cubicBezTo>
                  <a:pt x="178938" y="-19211"/>
                  <a:pt x="292299" y="42574"/>
                  <a:pt x="432914" y="0"/>
                </a:cubicBezTo>
                <a:cubicBezTo>
                  <a:pt x="573529" y="-42574"/>
                  <a:pt x="703016" y="46411"/>
                  <a:pt x="942225" y="0"/>
                </a:cubicBezTo>
                <a:cubicBezTo>
                  <a:pt x="1181434" y="-46411"/>
                  <a:pt x="1227794" y="54397"/>
                  <a:pt x="1477002" y="0"/>
                </a:cubicBezTo>
                <a:cubicBezTo>
                  <a:pt x="1726210" y="-54397"/>
                  <a:pt x="1834691" y="46945"/>
                  <a:pt x="1986313" y="0"/>
                </a:cubicBezTo>
                <a:cubicBezTo>
                  <a:pt x="2137935" y="-46945"/>
                  <a:pt x="2417282" y="56979"/>
                  <a:pt x="2546555" y="0"/>
                </a:cubicBezTo>
                <a:cubicBezTo>
                  <a:pt x="2604435" y="286715"/>
                  <a:pt x="2476002" y="478063"/>
                  <a:pt x="2546555" y="600164"/>
                </a:cubicBezTo>
                <a:cubicBezTo>
                  <a:pt x="2617108" y="722265"/>
                  <a:pt x="2487454" y="963136"/>
                  <a:pt x="2546555" y="1107996"/>
                </a:cubicBezTo>
                <a:cubicBezTo>
                  <a:pt x="2605656" y="1252856"/>
                  <a:pt x="2517459" y="1509072"/>
                  <a:pt x="2546555" y="1731243"/>
                </a:cubicBezTo>
                <a:cubicBezTo>
                  <a:pt x="2575651" y="1953414"/>
                  <a:pt x="2518095" y="2185855"/>
                  <a:pt x="2546555" y="2308324"/>
                </a:cubicBezTo>
                <a:cubicBezTo>
                  <a:pt x="2424332" y="2342853"/>
                  <a:pt x="2168450" y="2251669"/>
                  <a:pt x="2037244" y="2308324"/>
                </a:cubicBezTo>
                <a:cubicBezTo>
                  <a:pt x="1906038" y="2364979"/>
                  <a:pt x="1619555" y="2276643"/>
                  <a:pt x="1477002" y="2308324"/>
                </a:cubicBezTo>
                <a:cubicBezTo>
                  <a:pt x="1334449" y="2340005"/>
                  <a:pt x="1090601" y="2246111"/>
                  <a:pt x="916760" y="2308324"/>
                </a:cubicBezTo>
                <a:cubicBezTo>
                  <a:pt x="742919" y="2370537"/>
                  <a:pt x="655646" y="2302256"/>
                  <a:pt x="483845" y="2308324"/>
                </a:cubicBezTo>
                <a:cubicBezTo>
                  <a:pt x="312045" y="2314392"/>
                  <a:pt x="200058" y="2277280"/>
                  <a:pt x="0" y="2308324"/>
                </a:cubicBezTo>
                <a:cubicBezTo>
                  <a:pt x="-58998" y="2108475"/>
                  <a:pt x="20885" y="1926760"/>
                  <a:pt x="0" y="1708160"/>
                </a:cubicBezTo>
                <a:cubicBezTo>
                  <a:pt x="-20885" y="1489560"/>
                  <a:pt x="48277" y="1397272"/>
                  <a:pt x="0" y="1131079"/>
                </a:cubicBezTo>
                <a:cubicBezTo>
                  <a:pt x="-48277" y="864886"/>
                  <a:pt x="6583" y="674755"/>
                  <a:pt x="0" y="507831"/>
                </a:cubicBezTo>
                <a:cubicBezTo>
                  <a:pt x="-6583" y="340907"/>
                  <a:pt x="22416" y="12786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566860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GB" dirty="0"/>
              <a:t>The Investor will be suggested to sell the portfolio only if there is an unrealised profit. </a:t>
            </a:r>
          </a:p>
          <a:p>
            <a:endParaRPr lang="en-GB" dirty="0"/>
          </a:p>
          <a:p>
            <a:r>
              <a:rPr lang="en-GB" dirty="0"/>
              <a:t>At end of 10 days, the highest profit is around Rs 88,000.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1714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8C5B-F4B8-FE22-5707-2E4576CE339B}"/>
              </a:ext>
            </a:extLst>
          </p:cNvPr>
          <p:cNvSpPr/>
          <p:nvPr/>
        </p:nvSpPr>
        <p:spPr>
          <a:xfrm>
            <a:off x="762000" y="1138036"/>
            <a:ext cx="4085665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Evaluation III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906821-7B77-6768-0376-2659F449E3F6}"/>
              </a:ext>
            </a:extLst>
          </p:cNvPr>
          <p:cNvSpPr txBox="1"/>
          <p:nvPr/>
        </p:nvSpPr>
        <p:spPr>
          <a:xfrm>
            <a:off x="762000" y="2551176"/>
            <a:ext cx="4085665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Buy/Sell Tendency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Let’s look at the daily net transactions.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Note:</a:t>
            </a:r>
            <a:endParaRPr lang="en-US" dirty="0"/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A bar going up indicates we bought more shares by investing money. 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A bar going down indicates we liquidated shares.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C4DAB-0AE6-D2B8-2460-855B63FA16EC}"/>
              </a:ext>
            </a:extLst>
          </p:cNvPr>
          <p:cNvSpPr/>
          <p:nvPr/>
        </p:nvSpPr>
        <p:spPr>
          <a:xfrm>
            <a:off x="269092" y="2723535"/>
            <a:ext cx="7527889" cy="1347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defTabSz="9144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E7ECA30-8BEF-630D-18BA-4DEE22EA40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1" r="32"/>
          <a:stretch/>
        </p:blipFill>
        <p:spPr>
          <a:xfrm>
            <a:off x="6256973" y="715616"/>
            <a:ext cx="4979988" cy="5675658"/>
          </a:xfrm>
          <a:prstGeom prst="rect">
            <a:avLst/>
          </a:prstGeom>
        </p:spPr>
      </p:pic>
      <p:pic>
        <p:nvPicPr>
          <p:cNvPr id="3074" name="Picture 2" descr="Arrow Gif - IceGif">
            <a:extLst>
              <a:ext uri="{FF2B5EF4-FFF2-40B4-BE49-F238E27FC236}">
                <a16:creationId xmlns:a16="http://schemas.microsoft.com/office/drawing/2014/main" id="{F70A6772-31C8-E104-0F57-4BCC0109A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10240" y="1526547"/>
            <a:ext cx="1173480" cy="97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row Gif - IceGif">
            <a:extLst>
              <a:ext uri="{FF2B5EF4-FFF2-40B4-BE49-F238E27FC236}">
                <a16:creationId xmlns:a16="http://schemas.microsoft.com/office/drawing/2014/main" id="{A8F47AA5-DCA4-4681-9E05-0E26FBC05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659123" y="4434623"/>
            <a:ext cx="1056772" cy="8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BB9AD9-6369-B3E7-B465-83FC31706656}"/>
              </a:ext>
            </a:extLst>
          </p:cNvPr>
          <p:cNvSpPr txBox="1"/>
          <p:nvPr/>
        </p:nvSpPr>
        <p:spPr>
          <a:xfrm>
            <a:off x="7307785" y="1138036"/>
            <a:ext cx="112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Buy more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2FD2A-0A86-4802-0412-A92A834D4A55}"/>
              </a:ext>
            </a:extLst>
          </p:cNvPr>
          <p:cNvSpPr txBox="1"/>
          <p:nvPr/>
        </p:nvSpPr>
        <p:spPr>
          <a:xfrm>
            <a:off x="8066625" y="5121032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Sell more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0035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BFC811-413E-4107-5D2A-24513ADD25E5}"/>
              </a:ext>
            </a:extLst>
          </p:cNvPr>
          <p:cNvSpPr/>
          <p:nvPr/>
        </p:nvSpPr>
        <p:spPr>
          <a:xfrm>
            <a:off x="-7276" y="0"/>
            <a:ext cx="2603020" cy="4268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Net Transactions</a:t>
            </a:r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5B2A527-73BB-2FFB-12CB-EDCDCFB30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" r="24942" b="13811"/>
          <a:stretch/>
        </p:blipFill>
        <p:spPr>
          <a:xfrm>
            <a:off x="9139932" y="486471"/>
            <a:ext cx="2869545" cy="3722400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114CDF1-71B9-7EE1-703F-9234F4891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2" r="23454" b="14547"/>
          <a:stretch/>
        </p:blipFill>
        <p:spPr>
          <a:xfrm>
            <a:off x="6104636" y="493039"/>
            <a:ext cx="2880000" cy="3722400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20B7331-A493-202E-D15C-17F7E9A9C9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8" r="24676" b="13961"/>
          <a:stretch/>
        </p:blipFill>
        <p:spPr>
          <a:xfrm>
            <a:off x="3178424" y="493039"/>
            <a:ext cx="2815816" cy="3722400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EFFA392-4AB1-4104-E6FC-CD3AE42B8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" r="23137" b="13901"/>
          <a:stretch/>
        </p:blipFill>
        <p:spPr>
          <a:xfrm>
            <a:off x="188028" y="493039"/>
            <a:ext cx="2880000" cy="3723936"/>
          </a:xfrm>
          <a:prstGeom prst="rect">
            <a:avLst/>
          </a:prstGeom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CA0C2A-B2A6-BA0B-EF8E-E343EBF57870}"/>
              </a:ext>
            </a:extLst>
          </p:cNvPr>
          <p:cNvSpPr txBox="1"/>
          <p:nvPr/>
        </p:nvSpPr>
        <p:spPr>
          <a:xfrm>
            <a:off x="969843" y="380545"/>
            <a:ext cx="11781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SARIMA Family</a:t>
            </a:r>
            <a:endParaRPr lang="en-IN" sz="1200" dirty="0"/>
          </a:p>
        </p:txBody>
      </p:sp>
      <p:pic>
        <p:nvPicPr>
          <p:cNvPr id="18" name="Picture 1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80EC5AA-218C-3502-D8D6-C23C2A1F4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3" t="10784" b="81357"/>
          <a:stretch/>
        </p:blipFill>
        <p:spPr>
          <a:xfrm>
            <a:off x="4914642" y="-2213"/>
            <a:ext cx="1264749" cy="465608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8CFD57C-B4B9-09C0-FD56-4E94977F8D9B}"/>
              </a:ext>
            </a:extLst>
          </p:cNvPr>
          <p:cNvSpPr txBox="1"/>
          <p:nvPr/>
        </p:nvSpPr>
        <p:spPr>
          <a:xfrm>
            <a:off x="3871911" y="375446"/>
            <a:ext cx="1117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SNaive Family</a:t>
            </a:r>
            <a:endParaRPr lang="en-IN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CBFA06-CEC6-4231-9004-627DEAD3BA35}"/>
              </a:ext>
            </a:extLst>
          </p:cNvPr>
          <p:cNvSpPr txBox="1"/>
          <p:nvPr/>
        </p:nvSpPr>
        <p:spPr>
          <a:xfrm>
            <a:off x="7070320" y="375445"/>
            <a:ext cx="951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SVM Family</a:t>
            </a:r>
            <a:endParaRPr lang="en-IN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BEDD44-572B-5D8E-8466-9CAA6165F5B7}"/>
              </a:ext>
            </a:extLst>
          </p:cNvPr>
          <p:cNvSpPr txBox="1"/>
          <p:nvPr/>
        </p:nvSpPr>
        <p:spPr>
          <a:xfrm>
            <a:off x="10025642" y="380545"/>
            <a:ext cx="1077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Elman Family</a:t>
            </a:r>
            <a:endParaRPr lang="en-IN" sz="1200" dirty="0"/>
          </a:p>
        </p:txBody>
      </p:sp>
      <p:pic>
        <p:nvPicPr>
          <p:cNvPr id="22" name="Picture 2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DF6AA68-6A94-1D15-9BC4-C33DAC40B6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 t="86953" r="13258" b="2777"/>
          <a:stretch/>
        </p:blipFill>
        <p:spPr>
          <a:xfrm>
            <a:off x="192683" y="4223543"/>
            <a:ext cx="2879999" cy="467360"/>
          </a:xfrm>
          <a:prstGeom prst="rect">
            <a:avLst/>
          </a:prstGeom>
          <a:ln>
            <a:noFill/>
          </a:ln>
        </p:spPr>
      </p:pic>
      <p:pic>
        <p:nvPicPr>
          <p:cNvPr id="24" name="Picture 2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1D235BF-F0D9-3086-654E-C09ADC44D6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 t="86953" r="13258" b="2777"/>
          <a:stretch/>
        </p:blipFill>
        <p:spPr>
          <a:xfrm>
            <a:off x="3178424" y="4223063"/>
            <a:ext cx="2815200" cy="45684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BCA9B08-3829-CA9B-A6DB-777AF14E8A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 t="86953" r="13258" b="2777"/>
          <a:stretch/>
        </p:blipFill>
        <p:spPr>
          <a:xfrm>
            <a:off x="6104020" y="4230206"/>
            <a:ext cx="2880000" cy="467361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9F02FD0-AD6C-2E59-F5F8-448C021AA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8" t="86953" r="13258" b="2777"/>
          <a:stretch/>
        </p:blipFill>
        <p:spPr>
          <a:xfrm>
            <a:off x="9140740" y="4230206"/>
            <a:ext cx="2869200" cy="465608"/>
          </a:xfrm>
          <a:prstGeom prst="rect">
            <a:avLst/>
          </a:prstGeom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5183C1B-8507-3D75-8779-F296387DDAF5}"/>
              </a:ext>
            </a:extLst>
          </p:cNvPr>
          <p:cNvSpPr txBox="1"/>
          <p:nvPr/>
        </p:nvSpPr>
        <p:spPr>
          <a:xfrm>
            <a:off x="325120" y="5100320"/>
            <a:ext cx="973817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Naïve PO Agent does not participate in the market (makes sense, Long Hold Strategy).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Risk Parity PO Agent’s transactions are very few (based on annualised covariance of portfolio).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All agents have similar buying/selling tendency.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DC43F5-DE99-89E5-1798-333E94979446}"/>
              </a:ext>
            </a:extLst>
          </p:cNvPr>
          <p:cNvSpPr txBox="1"/>
          <p:nvPr/>
        </p:nvSpPr>
        <p:spPr>
          <a:xfrm>
            <a:off x="11132649" y="624326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Buy Rs. 104k</a:t>
            </a:r>
            <a:endParaRPr lang="en-IN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8F6B7C-95B4-2221-13F5-A45C0A16435A}"/>
              </a:ext>
            </a:extLst>
          </p:cNvPr>
          <p:cNvSpPr txBox="1"/>
          <p:nvPr/>
        </p:nvSpPr>
        <p:spPr>
          <a:xfrm>
            <a:off x="7966639" y="639436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Buy Rs. 123k</a:t>
            </a:r>
            <a:endParaRPr lang="en-IN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5E4301-382A-13D2-9F04-49326592726D}"/>
              </a:ext>
            </a:extLst>
          </p:cNvPr>
          <p:cNvSpPr txBox="1"/>
          <p:nvPr/>
        </p:nvSpPr>
        <p:spPr>
          <a:xfrm>
            <a:off x="5092266" y="651118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Buy Rs. 144k</a:t>
            </a:r>
            <a:endParaRPr lang="en-IN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6BF618-C8BC-7313-67F4-D00C4411E739}"/>
              </a:ext>
            </a:extLst>
          </p:cNvPr>
          <p:cNvSpPr txBox="1"/>
          <p:nvPr/>
        </p:nvSpPr>
        <p:spPr>
          <a:xfrm>
            <a:off x="2736612" y="756234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Buy Rs. 54k</a:t>
            </a:r>
            <a:endParaRPr lang="en-IN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82358A-F870-D061-5116-A28336AA9BB4}"/>
              </a:ext>
            </a:extLst>
          </p:cNvPr>
          <p:cNvSpPr txBox="1"/>
          <p:nvPr/>
        </p:nvSpPr>
        <p:spPr>
          <a:xfrm>
            <a:off x="2553911" y="3937307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Sell Rs. 83k</a:t>
            </a:r>
            <a:endParaRPr lang="en-IN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019593-EB1A-2D37-F1CB-9D5766BE7380}"/>
              </a:ext>
            </a:extLst>
          </p:cNvPr>
          <p:cNvSpPr txBox="1"/>
          <p:nvPr/>
        </p:nvSpPr>
        <p:spPr>
          <a:xfrm>
            <a:off x="5334170" y="3941892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Sell Rs. 70k</a:t>
            </a:r>
            <a:endParaRPr lang="en-IN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7A56D8-5EE8-6AAA-99A4-66837A22FE9F}"/>
              </a:ext>
            </a:extLst>
          </p:cNvPr>
          <p:cNvSpPr txBox="1"/>
          <p:nvPr/>
        </p:nvSpPr>
        <p:spPr>
          <a:xfrm>
            <a:off x="7966288" y="4122676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Sell Rs. 88k</a:t>
            </a:r>
            <a:endParaRPr lang="en-IN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CB1926-310C-E0CC-A1D0-1859B7341FBF}"/>
              </a:ext>
            </a:extLst>
          </p:cNvPr>
          <p:cNvSpPr txBox="1"/>
          <p:nvPr/>
        </p:nvSpPr>
        <p:spPr>
          <a:xfrm>
            <a:off x="11307833" y="3937307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Sell Rs. 114k</a:t>
            </a:r>
            <a:endParaRPr lang="en-IN" sz="800" dirty="0"/>
          </a:p>
        </p:txBody>
      </p:sp>
      <p:pic>
        <p:nvPicPr>
          <p:cNvPr id="2" name="Picture 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D1C924C-4FDB-EA41-E3A9-00D8B8CC28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63" t="4744" b="88586"/>
          <a:stretch/>
        </p:blipFill>
        <p:spPr>
          <a:xfrm>
            <a:off x="5968072" y="0"/>
            <a:ext cx="1264749" cy="39512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613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8C5B-F4B8-FE22-5707-2E4576CE339B}"/>
              </a:ext>
            </a:extLst>
          </p:cNvPr>
          <p:cNvSpPr/>
          <p:nvPr/>
        </p:nvSpPr>
        <p:spPr>
          <a:xfrm>
            <a:off x="762000" y="1138036"/>
            <a:ext cx="4085665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Evaluation IV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906821-7B77-6768-0376-2659F449E3F6}"/>
              </a:ext>
            </a:extLst>
          </p:cNvPr>
          <p:cNvSpPr txBox="1"/>
          <p:nvPr/>
        </p:nvSpPr>
        <p:spPr>
          <a:xfrm>
            <a:off x="762000" y="2551176"/>
            <a:ext cx="4085665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But How did the Market Perform?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Let’s now look at how the Market Performed in these last 10 days by looking at NIFTY50.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/>
              <a:t>Note:</a:t>
            </a:r>
          </a:p>
          <a:p>
            <a:pPr marL="285750" indent="-285750" defTabSz="91440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NIFTY50 is a benchmark stock market index in India – takes the weighted average of 50 largest Indian companies in NSE.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C4DAB-0AE6-D2B8-2460-855B63FA16EC}"/>
              </a:ext>
            </a:extLst>
          </p:cNvPr>
          <p:cNvSpPr/>
          <p:nvPr/>
        </p:nvSpPr>
        <p:spPr>
          <a:xfrm>
            <a:off x="269092" y="2723535"/>
            <a:ext cx="7527889" cy="1347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defTabSz="9144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6148" name="Picture 4" descr="How Can You Make Investments in the NIFTY Next 50 Index">
            <a:extLst>
              <a:ext uri="{FF2B5EF4-FFF2-40B4-BE49-F238E27FC236}">
                <a16:creationId xmlns:a16="http://schemas.microsoft.com/office/drawing/2014/main" id="{5E2C2904-F1F2-62B0-29BB-F04244BE5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573" y="2367280"/>
            <a:ext cx="6509069" cy="27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53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aft drawing of a floor plan">
            <a:extLst>
              <a:ext uri="{FF2B5EF4-FFF2-40B4-BE49-F238E27FC236}">
                <a16:creationId xmlns:a16="http://schemas.microsoft.com/office/drawing/2014/main" id="{FF78A757-8BBD-EEAB-53A6-559953C14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2" b="7736"/>
          <a:stretch/>
        </p:blipFill>
        <p:spPr>
          <a:xfrm>
            <a:off x="0" y="-15600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641AA-F630-3A60-6654-972F2A0FE4DF}"/>
              </a:ext>
            </a:extLst>
          </p:cNvPr>
          <p:cNvSpPr txBox="1"/>
          <p:nvPr/>
        </p:nvSpPr>
        <p:spPr>
          <a:xfrm>
            <a:off x="626145" y="1284065"/>
            <a:ext cx="178275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GB" sz="2400" dirty="0"/>
              <a:t>Forecaster</a:t>
            </a:r>
            <a:endParaRPr lang="en-IN" sz="2400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F777721-FF50-6E3B-7D61-06F956A462E7}"/>
              </a:ext>
            </a:extLst>
          </p:cNvPr>
          <p:cNvSpPr/>
          <p:nvPr/>
        </p:nvSpPr>
        <p:spPr>
          <a:xfrm>
            <a:off x="-20" y="15601"/>
            <a:ext cx="4411379" cy="698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Decision Making</a:t>
            </a:r>
          </a:p>
        </p:txBody>
      </p:sp>
      <p:pic>
        <p:nvPicPr>
          <p:cNvPr id="3074" name="Picture 2" descr="Blueprint GIFs - Find &amp; Share on GIPHY">
            <a:extLst>
              <a:ext uri="{FF2B5EF4-FFF2-40B4-BE49-F238E27FC236}">
                <a16:creationId xmlns:a16="http://schemas.microsoft.com/office/drawing/2014/main" id="{230157AB-BB42-58A5-ED76-4A50EB338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318" y="-4063"/>
            <a:ext cx="3192682" cy="191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B495C6-CD5D-A977-1BF2-87448AD76757}"/>
              </a:ext>
            </a:extLst>
          </p:cNvPr>
          <p:cNvSpPr txBox="1"/>
          <p:nvPr/>
        </p:nvSpPr>
        <p:spPr>
          <a:xfrm>
            <a:off x="626145" y="4781657"/>
            <a:ext cx="1067343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2400" dirty="0"/>
              <a:t>Trader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EE394-2493-01C8-62AC-F1A08DD7C9B3}"/>
              </a:ext>
            </a:extLst>
          </p:cNvPr>
          <p:cNvSpPr txBox="1"/>
          <p:nvPr/>
        </p:nvSpPr>
        <p:spPr>
          <a:xfrm>
            <a:off x="626145" y="3027554"/>
            <a:ext cx="3051120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2400" dirty="0"/>
              <a:t>Portfolio Optimizers</a:t>
            </a:r>
            <a:endParaRPr lang="en-I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433DFF-D89A-0DD6-1881-79550CA4181C}"/>
              </a:ext>
            </a:extLst>
          </p:cNvPr>
          <p:cNvSpPr txBox="1"/>
          <p:nvPr/>
        </p:nvSpPr>
        <p:spPr>
          <a:xfrm>
            <a:off x="626144" y="1992522"/>
            <a:ext cx="6291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Decision Making :</a:t>
            </a:r>
            <a:r>
              <a:rPr lang="en-GB" dirty="0"/>
              <a:t> What will be tomorrow’s closing price?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How :</a:t>
            </a:r>
            <a:r>
              <a:rPr lang="en-GB" dirty="0"/>
              <a:t> Analyse historical data.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D4219-E7A5-E7A9-BE6C-AF84DECE04B6}"/>
              </a:ext>
            </a:extLst>
          </p:cNvPr>
          <p:cNvSpPr txBox="1"/>
          <p:nvPr/>
        </p:nvSpPr>
        <p:spPr>
          <a:xfrm>
            <a:off x="626144" y="3791739"/>
            <a:ext cx="5806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Decision Making :</a:t>
            </a:r>
            <a:r>
              <a:rPr lang="en-GB" dirty="0"/>
              <a:t> How much to invest in each stock?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How : </a:t>
            </a:r>
            <a:r>
              <a:rPr lang="en-GB" dirty="0"/>
              <a:t>Analyse historical data + Forecaster’s decision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5DA693-AD75-C938-B076-5FFF4DEB1745}"/>
              </a:ext>
            </a:extLst>
          </p:cNvPr>
          <p:cNvSpPr txBox="1"/>
          <p:nvPr/>
        </p:nvSpPr>
        <p:spPr>
          <a:xfrm>
            <a:off x="626144" y="5558927"/>
            <a:ext cx="4706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Decision Making :</a:t>
            </a:r>
            <a:r>
              <a:rPr lang="en-GB" dirty="0"/>
              <a:t> When to buy/sell?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How : </a:t>
            </a:r>
            <a:r>
              <a:rPr lang="en-GB" dirty="0"/>
              <a:t>Analyse how stock price is behaving.</a:t>
            </a:r>
          </a:p>
        </p:txBody>
      </p:sp>
    </p:spTree>
    <p:extLst>
      <p:ext uri="{BB962C8B-B14F-4D97-AF65-F5344CB8AC3E}">
        <p14:creationId xmlns:p14="http://schemas.microsoft.com/office/powerpoint/2010/main" val="10517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2EA0B-E2E5-B31D-EBBF-F1BAB83CF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" t="15010" r="1050" b="4299"/>
          <a:stretch/>
        </p:blipFill>
        <p:spPr>
          <a:xfrm>
            <a:off x="197295" y="1104091"/>
            <a:ext cx="10676040" cy="4311714"/>
          </a:xfrm>
          <a:prstGeom prst="rect">
            <a:avLst/>
          </a:prstGeom>
          <a:ln>
            <a:noFill/>
          </a:ln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46B5D2-9F9B-D740-8CE9-76F38D03270A}"/>
              </a:ext>
            </a:extLst>
          </p:cNvPr>
          <p:cNvSpPr/>
          <p:nvPr/>
        </p:nvSpPr>
        <p:spPr>
          <a:xfrm>
            <a:off x="212959" y="235955"/>
            <a:ext cx="5461303" cy="769441"/>
          </a:xfrm>
          <a:custGeom>
            <a:avLst/>
            <a:gdLst>
              <a:gd name="connsiteX0" fmla="*/ 0 w 5461303"/>
              <a:gd name="connsiteY0" fmla="*/ 0 h 769441"/>
              <a:gd name="connsiteX1" fmla="*/ 655356 w 5461303"/>
              <a:gd name="connsiteY1" fmla="*/ 0 h 769441"/>
              <a:gd name="connsiteX2" fmla="*/ 1201487 w 5461303"/>
              <a:gd name="connsiteY2" fmla="*/ 0 h 769441"/>
              <a:gd name="connsiteX3" fmla="*/ 1693004 w 5461303"/>
              <a:gd name="connsiteY3" fmla="*/ 0 h 769441"/>
              <a:gd name="connsiteX4" fmla="*/ 2239134 w 5461303"/>
              <a:gd name="connsiteY4" fmla="*/ 0 h 769441"/>
              <a:gd name="connsiteX5" fmla="*/ 2730652 w 5461303"/>
              <a:gd name="connsiteY5" fmla="*/ 0 h 769441"/>
              <a:gd name="connsiteX6" fmla="*/ 3112943 w 5461303"/>
              <a:gd name="connsiteY6" fmla="*/ 0 h 769441"/>
              <a:gd name="connsiteX7" fmla="*/ 3768299 w 5461303"/>
              <a:gd name="connsiteY7" fmla="*/ 0 h 769441"/>
              <a:gd name="connsiteX8" fmla="*/ 4205203 w 5461303"/>
              <a:gd name="connsiteY8" fmla="*/ 0 h 769441"/>
              <a:gd name="connsiteX9" fmla="*/ 4642108 w 5461303"/>
              <a:gd name="connsiteY9" fmla="*/ 0 h 769441"/>
              <a:gd name="connsiteX10" fmla="*/ 5461303 w 5461303"/>
              <a:gd name="connsiteY10" fmla="*/ 0 h 769441"/>
              <a:gd name="connsiteX11" fmla="*/ 5461303 w 5461303"/>
              <a:gd name="connsiteY11" fmla="*/ 361637 h 769441"/>
              <a:gd name="connsiteX12" fmla="*/ 5461303 w 5461303"/>
              <a:gd name="connsiteY12" fmla="*/ 769441 h 769441"/>
              <a:gd name="connsiteX13" fmla="*/ 4969786 w 5461303"/>
              <a:gd name="connsiteY13" fmla="*/ 769441 h 769441"/>
              <a:gd name="connsiteX14" fmla="*/ 4532881 w 5461303"/>
              <a:gd name="connsiteY14" fmla="*/ 769441 h 769441"/>
              <a:gd name="connsiteX15" fmla="*/ 3986751 w 5461303"/>
              <a:gd name="connsiteY15" fmla="*/ 769441 h 769441"/>
              <a:gd name="connsiteX16" fmla="*/ 3495234 w 5461303"/>
              <a:gd name="connsiteY16" fmla="*/ 769441 h 769441"/>
              <a:gd name="connsiteX17" fmla="*/ 3112943 w 5461303"/>
              <a:gd name="connsiteY17" fmla="*/ 769441 h 769441"/>
              <a:gd name="connsiteX18" fmla="*/ 2566812 w 5461303"/>
              <a:gd name="connsiteY18" fmla="*/ 769441 h 769441"/>
              <a:gd name="connsiteX19" fmla="*/ 1966069 w 5461303"/>
              <a:gd name="connsiteY19" fmla="*/ 769441 h 769441"/>
              <a:gd name="connsiteX20" fmla="*/ 1529165 w 5461303"/>
              <a:gd name="connsiteY20" fmla="*/ 769441 h 769441"/>
              <a:gd name="connsiteX21" fmla="*/ 983035 w 5461303"/>
              <a:gd name="connsiteY21" fmla="*/ 769441 h 769441"/>
              <a:gd name="connsiteX22" fmla="*/ 0 w 5461303"/>
              <a:gd name="connsiteY22" fmla="*/ 769441 h 769441"/>
              <a:gd name="connsiteX23" fmla="*/ 0 w 5461303"/>
              <a:gd name="connsiteY23" fmla="*/ 369332 h 769441"/>
              <a:gd name="connsiteX24" fmla="*/ 0 w 5461303"/>
              <a:gd name="connsiteY24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461303" h="769441" extrusionOk="0">
                <a:moveTo>
                  <a:pt x="0" y="0"/>
                </a:moveTo>
                <a:cubicBezTo>
                  <a:pt x="138852" y="-17891"/>
                  <a:pt x="358869" y="21766"/>
                  <a:pt x="655356" y="0"/>
                </a:cubicBezTo>
                <a:cubicBezTo>
                  <a:pt x="951843" y="-21766"/>
                  <a:pt x="931490" y="11496"/>
                  <a:pt x="1201487" y="0"/>
                </a:cubicBezTo>
                <a:cubicBezTo>
                  <a:pt x="1471484" y="-11496"/>
                  <a:pt x="1465532" y="48988"/>
                  <a:pt x="1693004" y="0"/>
                </a:cubicBezTo>
                <a:cubicBezTo>
                  <a:pt x="1920476" y="-48988"/>
                  <a:pt x="2096928" y="52855"/>
                  <a:pt x="2239134" y="0"/>
                </a:cubicBezTo>
                <a:cubicBezTo>
                  <a:pt x="2381340" y="-52855"/>
                  <a:pt x="2573064" y="1419"/>
                  <a:pt x="2730652" y="0"/>
                </a:cubicBezTo>
                <a:cubicBezTo>
                  <a:pt x="2888240" y="-1419"/>
                  <a:pt x="3025396" y="34375"/>
                  <a:pt x="3112943" y="0"/>
                </a:cubicBezTo>
                <a:cubicBezTo>
                  <a:pt x="3200490" y="-34375"/>
                  <a:pt x="3578577" y="69038"/>
                  <a:pt x="3768299" y="0"/>
                </a:cubicBezTo>
                <a:cubicBezTo>
                  <a:pt x="3958021" y="-69038"/>
                  <a:pt x="4025371" y="27303"/>
                  <a:pt x="4205203" y="0"/>
                </a:cubicBezTo>
                <a:cubicBezTo>
                  <a:pt x="4385035" y="-27303"/>
                  <a:pt x="4531486" y="20864"/>
                  <a:pt x="4642108" y="0"/>
                </a:cubicBezTo>
                <a:cubicBezTo>
                  <a:pt x="4752731" y="-20864"/>
                  <a:pt x="5226994" y="32743"/>
                  <a:pt x="5461303" y="0"/>
                </a:cubicBezTo>
                <a:cubicBezTo>
                  <a:pt x="5487474" y="79763"/>
                  <a:pt x="5423670" y="200006"/>
                  <a:pt x="5461303" y="361637"/>
                </a:cubicBezTo>
                <a:cubicBezTo>
                  <a:pt x="5498936" y="523268"/>
                  <a:pt x="5432097" y="604290"/>
                  <a:pt x="5461303" y="769441"/>
                </a:cubicBezTo>
                <a:cubicBezTo>
                  <a:pt x="5352385" y="776644"/>
                  <a:pt x="5109878" y="767211"/>
                  <a:pt x="4969786" y="769441"/>
                </a:cubicBezTo>
                <a:cubicBezTo>
                  <a:pt x="4829694" y="771671"/>
                  <a:pt x="4739850" y="736144"/>
                  <a:pt x="4532881" y="769441"/>
                </a:cubicBezTo>
                <a:cubicBezTo>
                  <a:pt x="4325913" y="802738"/>
                  <a:pt x="4227208" y="751899"/>
                  <a:pt x="3986751" y="769441"/>
                </a:cubicBezTo>
                <a:cubicBezTo>
                  <a:pt x="3746294" y="786983"/>
                  <a:pt x="3666168" y="749208"/>
                  <a:pt x="3495234" y="769441"/>
                </a:cubicBezTo>
                <a:cubicBezTo>
                  <a:pt x="3324300" y="789674"/>
                  <a:pt x="3284110" y="760413"/>
                  <a:pt x="3112943" y="769441"/>
                </a:cubicBezTo>
                <a:cubicBezTo>
                  <a:pt x="2941776" y="778469"/>
                  <a:pt x="2826012" y="747781"/>
                  <a:pt x="2566812" y="769441"/>
                </a:cubicBezTo>
                <a:cubicBezTo>
                  <a:pt x="2307612" y="791101"/>
                  <a:pt x="2256558" y="706392"/>
                  <a:pt x="1966069" y="769441"/>
                </a:cubicBezTo>
                <a:cubicBezTo>
                  <a:pt x="1675580" y="832490"/>
                  <a:pt x="1688076" y="735359"/>
                  <a:pt x="1529165" y="769441"/>
                </a:cubicBezTo>
                <a:cubicBezTo>
                  <a:pt x="1370254" y="803523"/>
                  <a:pt x="1199603" y="741154"/>
                  <a:pt x="983035" y="769441"/>
                </a:cubicBezTo>
                <a:cubicBezTo>
                  <a:pt x="766467" y="797728"/>
                  <a:pt x="337198" y="695374"/>
                  <a:pt x="0" y="769441"/>
                </a:cubicBezTo>
                <a:cubicBezTo>
                  <a:pt x="-24325" y="619393"/>
                  <a:pt x="25203" y="521846"/>
                  <a:pt x="0" y="369332"/>
                </a:cubicBezTo>
                <a:cubicBezTo>
                  <a:pt x="-25203" y="216818"/>
                  <a:pt x="44103" y="104205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350714378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NIFTY50 Performance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170" name="Picture 2" descr="Market Collapse GIFs - Find &amp; Share on GIPHY">
            <a:extLst>
              <a:ext uri="{FF2B5EF4-FFF2-40B4-BE49-F238E27FC236}">
                <a16:creationId xmlns:a16="http://schemas.microsoft.com/office/drawing/2014/main" id="{7192434E-BEB8-F1BF-572F-5CF21334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201" y="481315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163D09-2A38-3729-76D9-EC98AF6064BB}"/>
              </a:ext>
            </a:extLst>
          </p:cNvPr>
          <p:cNvSpPr txBox="1"/>
          <p:nvPr/>
        </p:nvSpPr>
        <p:spPr>
          <a:xfrm>
            <a:off x="7487920" y="5689600"/>
            <a:ext cx="2250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Market is falling !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687464-968D-90CE-6AE7-B4E11F38CE72}"/>
              </a:ext>
            </a:extLst>
          </p:cNvPr>
          <p:cNvCxnSpPr>
            <a:cxnSpLocks/>
          </p:cNvCxnSpPr>
          <p:nvPr/>
        </p:nvCxnSpPr>
        <p:spPr>
          <a:xfrm flipV="1">
            <a:off x="4320567" y="2369574"/>
            <a:ext cx="740124" cy="654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B9E561-8B44-FAA4-E928-9D23762116CE}"/>
              </a:ext>
            </a:extLst>
          </p:cNvPr>
          <p:cNvCxnSpPr>
            <a:cxnSpLocks/>
          </p:cNvCxnSpPr>
          <p:nvPr/>
        </p:nvCxnSpPr>
        <p:spPr>
          <a:xfrm>
            <a:off x="5417574" y="2369574"/>
            <a:ext cx="2558770" cy="16448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E33C9851-1046-9680-1811-4DE3D7EDE446}"/>
              </a:ext>
            </a:extLst>
          </p:cNvPr>
          <p:cNvSpPr/>
          <p:nvPr/>
        </p:nvSpPr>
        <p:spPr>
          <a:xfrm>
            <a:off x="3082780" y="4719484"/>
            <a:ext cx="142200" cy="79501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ight Bracket 28">
            <a:extLst>
              <a:ext uri="{FF2B5EF4-FFF2-40B4-BE49-F238E27FC236}">
                <a16:creationId xmlns:a16="http://schemas.microsoft.com/office/drawing/2014/main" id="{B4B3821A-A98D-727E-460C-104B91F4CF36}"/>
              </a:ext>
            </a:extLst>
          </p:cNvPr>
          <p:cNvSpPr/>
          <p:nvPr/>
        </p:nvSpPr>
        <p:spPr>
          <a:xfrm>
            <a:off x="8888378" y="4719484"/>
            <a:ext cx="144000" cy="795016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3097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448C5B-F4B8-FE22-5707-2E4576CE339B}"/>
              </a:ext>
            </a:extLst>
          </p:cNvPr>
          <p:cNvSpPr/>
          <p:nvPr/>
        </p:nvSpPr>
        <p:spPr>
          <a:xfrm>
            <a:off x="762000" y="1143486"/>
            <a:ext cx="2672862" cy="14374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Evaluation V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Sharpe Ratio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E906821-7B77-6768-0376-2659F449E3F6}"/>
              </a:ext>
            </a:extLst>
          </p:cNvPr>
          <p:cNvSpPr txBox="1"/>
          <p:nvPr/>
        </p:nvSpPr>
        <p:spPr>
          <a:xfrm>
            <a:off x="5825613" y="838200"/>
            <a:ext cx="5501247" cy="1866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17B19854-B108-0845-0B4F-FC89E014A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57" y="3314364"/>
            <a:ext cx="10591800" cy="27223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CC4DAB-0AE6-D2B8-2460-855B63FA16EC}"/>
              </a:ext>
            </a:extLst>
          </p:cNvPr>
          <p:cNvSpPr/>
          <p:nvPr/>
        </p:nvSpPr>
        <p:spPr>
          <a:xfrm>
            <a:off x="269092" y="2723535"/>
            <a:ext cx="7527889" cy="1347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defTabSz="9144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AEE9A-0141-7750-2021-0C2090DFF789}"/>
              </a:ext>
            </a:extLst>
          </p:cNvPr>
          <p:cNvSpPr txBox="1"/>
          <p:nvPr/>
        </p:nvSpPr>
        <p:spPr>
          <a:xfrm>
            <a:off x="3612068" y="433626"/>
            <a:ext cx="77814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Sharpe Ratio measures excess return per unit risk. Higher the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Naïve PO Agents consistently underperforms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 Var PO Agents vary a lot – sensitive to forecaster choice (SARIMA best)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Max SR PO Agent best with Elman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Risk PP PO Agent highest among all portfolios. Best in balancing risk.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7886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7C77032-C865-6057-7D7A-E2743CFA2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F2A3225-2E10-2933-3AC8-C19FD976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3487134"/>
            <a:ext cx="10591800" cy="2489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CC4DAB-0AE6-D2B8-2460-855B63FA16EC}"/>
              </a:ext>
            </a:extLst>
          </p:cNvPr>
          <p:cNvSpPr/>
          <p:nvPr/>
        </p:nvSpPr>
        <p:spPr>
          <a:xfrm>
            <a:off x="269092" y="2723535"/>
            <a:ext cx="7527889" cy="1347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defTabSz="91440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C5458A-E07D-95DB-2675-FD6E1E050D4A}"/>
              </a:ext>
            </a:extLst>
          </p:cNvPr>
          <p:cNvSpPr/>
          <p:nvPr/>
        </p:nvSpPr>
        <p:spPr>
          <a:xfrm>
            <a:off x="762000" y="1143486"/>
            <a:ext cx="2672862" cy="14374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Evaluation VI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Sortino Ratio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1E7CA5-0629-380D-7F29-6FF75D02EA37}"/>
              </a:ext>
            </a:extLst>
          </p:cNvPr>
          <p:cNvSpPr txBox="1"/>
          <p:nvPr/>
        </p:nvSpPr>
        <p:spPr>
          <a:xfrm>
            <a:off x="3612068" y="433626"/>
            <a:ext cx="8310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Sharpe Ratio focuses on downside volatility rather than total standard deviation.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Naïve PO Agents consistently underperforms.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Min Var PO Agents vary a lot – sensitive to forecaster choice (SARIMA best)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Max SR PO Agent best with Elman.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Risk PP PO Agent highest among all portfolios. Best in balancing downside risk.</a:t>
            </a:r>
            <a:r>
              <a:rPr lang="en-IN" dirty="0"/>
              <a:t> Suitable for risk-averse investors.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675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dels if molecules in science classroom">
            <a:extLst>
              <a:ext uri="{FF2B5EF4-FFF2-40B4-BE49-F238E27FC236}">
                <a16:creationId xmlns:a16="http://schemas.microsoft.com/office/drawing/2014/main" id="{70873EDA-C31E-4A89-694E-2B64097666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570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2A36EF-B609-621D-9F5C-FD9CA408354C}"/>
              </a:ext>
            </a:extLst>
          </p:cNvPr>
          <p:cNvSpPr txBox="1"/>
          <p:nvPr/>
        </p:nvSpPr>
        <p:spPr>
          <a:xfrm>
            <a:off x="1527048" y="1124712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Kunal Choudhary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20590121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COMP4105 Designing Intelligent Agents</a:t>
            </a:r>
          </a:p>
        </p:txBody>
      </p:sp>
      <p:pic>
        <p:nvPicPr>
          <p:cNvPr id="3" name="Picture 2" descr="MINION, minion , birthday , celebration , animated - Free animated GIF -  PicMix">
            <a:extLst>
              <a:ext uri="{FF2B5EF4-FFF2-40B4-BE49-F238E27FC236}">
                <a16:creationId xmlns:a16="http://schemas.microsoft.com/office/drawing/2014/main" id="{CBF24E55-C402-9968-66FE-10758F3E4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346" y="4796909"/>
            <a:ext cx="1405454" cy="140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902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8" name="Picture 3087" descr="Draft drawing of a floor plan">
            <a:extLst>
              <a:ext uri="{FF2B5EF4-FFF2-40B4-BE49-F238E27FC236}">
                <a16:creationId xmlns:a16="http://schemas.microsoft.com/office/drawing/2014/main" id="{DB5F6B9B-17A2-D508-3ED9-B186E81EF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2" b="7736"/>
          <a:stretch/>
        </p:blipFill>
        <p:spPr>
          <a:xfrm>
            <a:off x="0" y="-15600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0641AA-F630-3A60-6654-972F2A0FE4DF}"/>
              </a:ext>
            </a:extLst>
          </p:cNvPr>
          <p:cNvSpPr txBox="1"/>
          <p:nvPr/>
        </p:nvSpPr>
        <p:spPr>
          <a:xfrm>
            <a:off x="1909393" y="2412252"/>
            <a:ext cx="2934968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GB" sz="2400" dirty="0"/>
              <a:t>Forecaster</a:t>
            </a: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BA7D2-A07A-A86E-AB10-0FC84526E54E}"/>
              </a:ext>
            </a:extLst>
          </p:cNvPr>
          <p:cNvSpPr txBox="1"/>
          <p:nvPr/>
        </p:nvSpPr>
        <p:spPr>
          <a:xfrm>
            <a:off x="626145" y="3546793"/>
            <a:ext cx="1121965" cy="30777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1400" dirty="0"/>
              <a:t>PO Agent 1</a:t>
            </a:r>
            <a:endParaRPr lang="en-IN" sz="1400" dirty="0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6DCE9D65-CE07-4C94-A09E-161674A2EFD4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1945565" y="2115481"/>
            <a:ext cx="672876" cy="2189749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568A4C8-FA82-4700-C9CB-60B8DC05F560}"/>
              </a:ext>
            </a:extLst>
          </p:cNvPr>
          <p:cNvCxnSpPr>
            <a:cxnSpLocks/>
            <a:stCxn id="6" idx="2"/>
            <a:endCxn id="2" idx="0"/>
          </p:cNvCxnSpPr>
          <p:nvPr/>
        </p:nvCxnSpPr>
        <p:spPr>
          <a:xfrm rot="16200000" flipH="1">
            <a:off x="1948022" y="3093675"/>
            <a:ext cx="667960" cy="2189749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F777721-FF50-6E3B-7D61-06F956A462E7}"/>
              </a:ext>
            </a:extLst>
          </p:cNvPr>
          <p:cNvSpPr/>
          <p:nvPr/>
        </p:nvSpPr>
        <p:spPr>
          <a:xfrm>
            <a:off x="-20" y="0"/>
            <a:ext cx="4411379" cy="69850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Family Structure</a:t>
            </a:r>
          </a:p>
        </p:txBody>
      </p:sp>
      <p:pic>
        <p:nvPicPr>
          <p:cNvPr id="3074" name="Picture 2" descr="Blueprint GIFs - Find &amp; Share on GIPHY">
            <a:extLst>
              <a:ext uri="{FF2B5EF4-FFF2-40B4-BE49-F238E27FC236}">
                <a16:creationId xmlns:a16="http://schemas.microsoft.com/office/drawing/2014/main" id="{230157AB-BB42-58A5-ED76-4A50EB338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066" y="-15600"/>
            <a:ext cx="3103934" cy="186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B495C6-CD5D-A977-1BF2-87448AD76757}"/>
              </a:ext>
            </a:extLst>
          </p:cNvPr>
          <p:cNvSpPr txBox="1"/>
          <p:nvPr/>
        </p:nvSpPr>
        <p:spPr>
          <a:xfrm>
            <a:off x="2342395" y="4522530"/>
            <a:ext cx="2068964" cy="4616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2400" dirty="0"/>
              <a:t>Trading Agent</a:t>
            </a:r>
            <a:endParaRPr lang="en-IN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78B574-4FBD-7530-94F5-4A3B52FC3562}"/>
              </a:ext>
            </a:extLst>
          </p:cNvPr>
          <p:cNvSpPr txBox="1"/>
          <p:nvPr/>
        </p:nvSpPr>
        <p:spPr>
          <a:xfrm>
            <a:off x="2098000" y="3546793"/>
            <a:ext cx="1121965" cy="30777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1400" dirty="0"/>
              <a:t>PO Agent 2</a:t>
            </a:r>
            <a:endParaRPr lang="en-IN" sz="1400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4F63387-BB09-57E4-4DD1-444D06781980}"/>
              </a:ext>
            </a:extLst>
          </p:cNvPr>
          <p:cNvCxnSpPr>
            <a:cxnSpLocks/>
            <a:stCxn id="4" idx="2"/>
            <a:endCxn id="21" idx="0"/>
          </p:cNvCxnSpPr>
          <p:nvPr/>
        </p:nvCxnSpPr>
        <p:spPr>
          <a:xfrm rot="5400000">
            <a:off x="2681492" y="2851408"/>
            <a:ext cx="672876" cy="717894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91BE2E7-90D4-11B1-E273-51ACB7A1F219}"/>
              </a:ext>
            </a:extLst>
          </p:cNvPr>
          <p:cNvSpPr txBox="1"/>
          <p:nvPr/>
        </p:nvSpPr>
        <p:spPr>
          <a:xfrm>
            <a:off x="3679311" y="3544335"/>
            <a:ext cx="1121965" cy="30777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1400" dirty="0"/>
              <a:t>PO Agent 3</a:t>
            </a:r>
            <a:endParaRPr lang="en-IN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96E7FF-65BD-80E2-B836-BC79450EB24A}"/>
              </a:ext>
            </a:extLst>
          </p:cNvPr>
          <p:cNvSpPr txBox="1"/>
          <p:nvPr/>
        </p:nvSpPr>
        <p:spPr>
          <a:xfrm>
            <a:off x="5178276" y="3544335"/>
            <a:ext cx="1121965" cy="30777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defTabSz="480060">
              <a:spcAft>
                <a:spcPts val="600"/>
              </a:spcAft>
              <a:defRPr sz="294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sz="1400" dirty="0"/>
              <a:t>PO Agent 4</a:t>
            </a:r>
            <a:endParaRPr lang="en-IN" sz="1400" dirty="0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2F762357-9AAE-AA6E-77D2-25D1D560C9EE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 rot="16200000" flipH="1">
            <a:off x="3473376" y="2777417"/>
            <a:ext cx="670418" cy="863417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28C38CDF-BAF1-7263-C53F-3CCD2082FB68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 rot="16200000" flipH="1">
            <a:off x="4222859" y="2027935"/>
            <a:ext cx="670418" cy="2362382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Curved 109">
            <a:extLst>
              <a:ext uri="{FF2B5EF4-FFF2-40B4-BE49-F238E27FC236}">
                <a16:creationId xmlns:a16="http://schemas.microsoft.com/office/drawing/2014/main" id="{E87FCDC8-E337-7F0D-CB0B-CFEE03DDDAE5}"/>
              </a:ext>
            </a:extLst>
          </p:cNvPr>
          <p:cNvCxnSpPr>
            <a:cxnSpLocks/>
            <a:stCxn id="21" idx="2"/>
            <a:endCxn id="2" idx="0"/>
          </p:cNvCxnSpPr>
          <p:nvPr/>
        </p:nvCxnSpPr>
        <p:spPr>
          <a:xfrm rot="16200000" flipH="1">
            <a:off x="2683950" y="3829603"/>
            <a:ext cx="667960" cy="717894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791C3F22-6EC9-3396-2747-6A5F44023142}"/>
              </a:ext>
            </a:extLst>
          </p:cNvPr>
          <p:cNvCxnSpPr>
            <a:cxnSpLocks/>
            <a:stCxn id="25" idx="2"/>
            <a:endCxn id="2" idx="0"/>
          </p:cNvCxnSpPr>
          <p:nvPr/>
        </p:nvCxnSpPr>
        <p:spPr>
          <a:xfrm rot="5400000">
            <a:off x="3473377" y="3755613"/>
            <a:ext cx="670418" cy="863417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Curved 116">
            <a:extLst>
              <a:ext uri="{FF2B5EF4-FFF2-40B4-BE49-F238E27FC236}">
                <a16:creationId xmlns:a16="http://schemas.microsoft.com/office/drawing/2014/main" id="{BC0B7D76-637B-C8E6-10FE-8B8A427A0FE0}"/>
              </a:ext>
            </a:extLst>
          </p:cNvPr>
          <p:cNvCxnSpPr>
            <a:cxnSpLocks/>
            <a:stCxn id="28" idx="2"/>
            <a:endCxn id="2" idx="0"/>
          </p:cNvCxnSpPr>
          <p:nvPr/>
        </p:nvCxnSpPr>
        <p:spPr>
          <a:xfrm rot="5400000">
            <a:off x="4222859" y="3006130"/>
            <a:ext cx="670418" cy="2362382"/>
          </a:xfrm>
          <a:prstGeom prst="curvedConnector3">
            <a:avLst>
              <a:gd name="adj1" fmla="val 50000"/>
            </a:avLst>
          </a:prstGeom>
          <a:ln w="3810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4" name="Right Brace 3083">
            <a:extLst>
              <a:ext uri="{FF2B5EF4-FFF2-40B4-BE49-F238E27FC236}">
                <a16:creationId xmlns:a16="http://schemas.microsoft.com/office/drawing/2014/main" id="{CC914978-9BB1-FE06-2411-B69359125CB4}"/>
              </a:ext>
            </a:extLst>
          </p:cNvPr>
          <p:cNvSpPr/>
          <p:nvPr/>
        </p:nvSpPr>
        <p:spPr>
          <a:xfrm>
            <a:off x="6941574" y="2643084"/>
            <a:ext cx="728886" cy="21550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86" name="TextBox 3085">
            <a:extLst>
              <a:ext uri="{FF2B5EF4-FFF2-40B4-BE49-F238E27FC236}">
                <a16:creationId xmlns:a16="http://schemas.microsoft.com/office/drawing/2014/main" id="{DB476F67-1EEB-C728-5D16-C9A83321E677}"/>
              </a:ext>
            </a:extLst>
          </p:cNvPr>
          <p:cNvSpPr txBox="1"/>
          <p:nvPr/>
        </p:nvSpPr>
        <p:spPr>
          <a:xfrm>
            <a:off x="7836472" y="2012454"/>
            <a:ext cx="3192681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“Forecaster + 4 PO Agents” makes one family of agents.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We have 4 Families. We have 4 PO Agents in each family.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Thus, 16 intelligent agents + 1 common trading agent, in total.</a:t>
            </a:r>
            <a:endParaRPr lang="en-IN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42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410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ndia's stock market hit by slowdown woes - India Today">
            <a:extLst>
              <a:ext uri="{FF2B5EF4-FFF2-40B4-BE49-F238E27FC236}">
                <a16:creationId xmlns:a16="http://schemas.microsoft.com/office/drawing/2014/main" id="{DE2244CC-B61E-C0F4-A3CA-F00725A77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ational Stock Exchange of India Ltd. (NSE)">
            <a:extLst>
              <a:ext uri="{FF2B5EF4-FFF2-40B4-BE49-F238E27FC236}">
                <a16:creationId xmlns:a16="http://schemas.microsoft.com/office/drawing/2014/main" id="{A78A2B43-9409-FA13-7022-56DF1C4D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871" y="2921628"/>
            <a:ext cx="3240000" cy="147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ownload Yahoo Finance for Android TV APKs for Android - APKMirror">
            <a:extLst>
              <a:ext uri="{FF2B5EF4-FFF2-40B4-BE49-F238E27FC236}">
                <a16:creationId xmlns:a16="http://schemas.microsoft.com/office/drawing/2014/main" id="{E70A14A9-9908-C0E0-9C16-46FA3FA2B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3" b="13784"/>
          <a:stretch/>
        </p:blipFill>
        <p:spPr bwMode="auto">
          <a:xfrm>
            <a:off x="6749642" y="2921628"/>
            <a:ext cx="3593826" cy="147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 descr="Stock Chart GIFs - Find &amp; Share on GIPHY">
            <a:extLst>
              <a:ext uri="{FF2B5EF4-FFF2-40B4-BE49-F238E27FC236}">
                <a16:creationId xmlns:a16="http://schemas.microsoft.com/office/drawing/2014/main" id="{29A90162-D0D5-AAE7-0489-E7B77E9B79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98BD19-0F0D-B48E-BA85-5FC7C8D82C9F}"/>
              </a:ext>
            </a:extLst>
          </p:cNvPr>
          <p:cNvSpPr/>
          <p:nvPr/>
        </p:nvSpPr>
        <p:spPr>
          <a:xfrm>
            <a:off x="4498258" y="1573770"/>
            <a:ext cx="3500284" cy="8573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cap="none" spc="0" dirty="0">
                <a:ln w="0"/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Environment</a:t>
            </a:r>
            <a:endParaRPr lang="en-US" sz="4800" b="1" cap="none" spc="0" dirty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11712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879F17-A08A-F1C0-3884-81D0BAC6A551}"/>
              </a:ext>
            </a:extLst>
          </p:cNvPr>
          <p:cNvSpPr/>
          <p:nvPr/>
        </p:nvSpPr>
        <p:spPr>
          <a:xfrm>
            <a:off x="833120" y="2622301"/>
            <a:ext cx="3200400" cy="8876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Portfolio</a:t>
            </a:r>
          </a:p>
        </p:txBody>
      </p:sp>
      <p:pic>
        <p:nvPicPr>
          <p:cNvPr id="5128" name="Picture 8" descr="Infosys - Crunchbase Company Profile &amp; Funding">
            <a:extLst>
              <a:ext uri="{FF2B5EF4-FFF2-40B4-BE49-F238E27FC236}">
                <a16:creationId xmlns:a16="http://schemas.microsoft.com/office/drawing/2014/main" id="{3DDC18C1-195A-5E01-C7D9-4D18DD192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2157" y="321733"/>
            <a:ext cx="1539586" cy="153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DFC logo thumbnail transparent PNG - StickPNG">
            <a:extLst>
              <a:ext uri="{FF2B5EF4-FFF2-40B4-BE49-F238E27FC236}">
                <a16:creationId xmlns:a16="http://schemas.microsoft.com/office/drawing/2014/main" id="{78525134-FE38-DF0E-D6D7-D2AEB185B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7169" y="2622301"/>
            <a:ext cx="1545844" cy="154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liance Industries Limited – Petroleum Refining &amp; Marketing | Retail  Markets | Telecom | Petrochemicals | Hydrocarbon Exploration &amp; Production |  New Energy | Jio True 5G | Reliance Shares">
            <a:extLst>
              <a:ext uri="{FF2B5EF4-FFF2-40B4-BE49-F238E27FC236}">
                <a16:creationId xmlns:a16="http://schemas.microsoft.com/office/drawing/2014/main" id="{AF74936A-801B-7839-2EA3-0C7E634E5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8217" y="372291"/>
            <a:ext cx="2638698" cy="263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2995BE1-B273-D27C-BB75-D095C440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51985" y="4934736"/>
            <a:ext cx="1483522" cy="154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42" name="Straight Connector 5141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8" name="Straight Connector 5157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9" name="Straight Connector 5158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0" name="Straight Connector 5159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5F6D534-0C96-77AD-FE5D-AF6A679FC6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080" y="4051457"/>
            <a:ext cx="3996972" cy="21004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F8E143-1F02-6A46-CF7E-53DC3A74E32F}"/>
              </a:ext>
            </a:extLst>
          </p:cNvPr>
          <p:cNvSpPr/>
          <p:nvPr/>
        </p:nvSpPr>
        <p:spPr>
          <a:xfrm>
            <a:off x="699003" y="4051457"/>
            <a:ext cx="3780416" cy="176514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+mj-ea"/>
                <a:cs typeface="+mj-cs"/>
              </a:rPr>
              <a:t>IT Services</a:t>
            </a: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Banking</a:t>
            </a: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+mj-ea"/>
                <a:cs typeface="+mj-cs"/>
              </a:rPr>
              <a:t>Hotel Industry</a:t>
            </a: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Petrochemical &amp; diversified</a:t>
            </a:r>
            <a:endParaRPr lang="en-US" sz="2000" b="1" dirty="0">
              <a:latin typeface="+mj-lt"/>
              <a:ea typeface="+mj-ea"/>
              <a:cs typeface="+mj-cs"/>
            </a:endParaRP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FMCG</a:t>
            </a:r>
          </a:p>
        </p:txBody>
      </p:sp>
      <p:pic>
        <p:nvPicPr>
          <p:cNvPr id="19" name="Picture 18" descr="Hand and arrow illustration">
            <a:extLst>
              <a:ext uri="{FF2B5EF4-FFF2-40B4-BE49-F238E27FC236}">
                <a16:creationId xmlns:a16="http://schemas.microsoft.com/office/drawing/2014/main" id="{0222B9D4-119E-D7F5-86D4-22BC53607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15" y="5722"/>
            <a:ext cx="2520000" cy="180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9879F17-A08A-F1C0-3884-81D0BAC6A551}"/>
              </a:ext>
            </a:extLst>
          </p:cNvPr>
          <p:cNvSpPr/>
          <p:nvPr/>
        </p:nvSpPr>
        <p:spPr>
          <a:xfrm>
            <a:off x="833120" y="2605547"/>
            <a:ext cx="3200400" cy="904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Portfolio</a:t>
            </a:r>
          </a:p>
        </p:txBody>
      </p:sp>
      <p:cxnSp>
        <p:nvCxnSpPr>
          <p:cNvPr id="5142" name="Straight Connector 5141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8" name="Straight Connector 5157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9" name="Straight Connector 5158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0" name="Straight Connector 5159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0F8E143-1F02-6A46-CF7E-53DC3A74E32F}"/>
              </a:ext>
            </a:extLst>
          </p:cNvPr>
          <p:cNvSpPr/>
          <p:nvPr/>
        </p:nvSpPr>
        <p:spPr>
          <a:xfrm>
            <a:off x="699003" y="4051457"/>
            <a:ext cx="3780416" cy="176514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+mj-ea"/>
                <a:cs typeface="+mj-cs"/>
              </a:rPr>
              <a:t>Textiles</a:t>
            </a:r>
            <a:endParaRPr lang="en-US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Airline</a:t>
            </a: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  <a:ea typeface="+mj-ea"/>
                <a:cs typeface="+mj-cs"/>
              </a:rPr>
              <a:t>Power</a:t>
            </a: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Telecommunications</a:t>
            </a:r>
            <a:endParaRPr lang="en-US" sz="2000" b="1" dirty="0">
              <a:latin typeface="+mj-lt"/>
              <a:ea typeface="+mj-ea"/>
              <a:cs typeface="+mj-cs"/>
            </a:endParaRPr>
          </a:p>
          <a:p>
            <a:pPr marL="457200" indent="-45720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Pharmacy</a:t>
            </a:r>
          </a:p>
        </p:txBody>
      </p:sp>
      <p:pic>
        <p:nvPicPr>
          <p:cNvPr id="5134" name="Picture 14" descr="Download Biocon Logo in SVG Vector or PNG File Format - Logo.wine">
            <a:extLst>
              <a:ext uri="{FF2B5EF4-FFF2-40B4-BE49-F238E27FC236}">
                <a16:creationId xmlns:a16="http://schemas.microsoft.com/office/drawing/2014/main" id="{16186BC7-695C-DACA-7B15-034E0FC0D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913" y="4051457"/>
            <a:ext cx="3512936" cy="234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The public image: Bharti Airtel">
            <a:extLst>
              <a:ext uri="{FF2B5EF4-FFF2-40B4-BE49-F238E27FC236}">
                <a16:creationId xmlns:a16="http://schemas.microsoft.com/office/drawing/2014/main" id="{1942FD06-D0B0-D4B0-B52F-AE024570A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04" y="570728"/>
            <a:ext cx="3502777" cy="223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Tata Power profit rises 77% YoY in FY23 | Asian Power">
            <a:extLst>
              <a:ext uri="{FF2B5EF4-FFF2-40B4-BE49-F238E27FC236}">
                <a16:creationId xmlns:a16="http://schemas.microsoft.com/office/drawing/2014/main" id="{F12A5AE6-8FDC-8346-FB7F-F74CDCD9F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t="10758" r="22708" b="12569"/>
          <a:stretch/>
        </p:blipFill>
        <p:spPr bwMode="auto">
          <a:xfrm>
            <a:off x="5209650" y="5060410"/>
            <a:ext cx="1772700" cy="145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Users : Login | Bombay dyeing, Hr management, Bombay">
            <a:extLst>
              <a:ext uri="{FF2B5EF4-FFF2-40B4-BE49-F238E27FC236}">
                <a16:creationId xmlns:a16="http://schemas.microsoft.com/office/drawing/2014/main" id="{869A2E5C-1E95-BED9-2986-D544FA6BE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7" b="31031"/>
          <a:stretch/>
        </p:blipFill>
        <p:spPr bwMode="auto">
          <a:xfrm>
            <a:off x="4768878" y="1026364"/>
            <a:ext cx="2665216" cy="57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ndiGo Logo and symbol, meaning ...">
            <a:extLst>
              <a:ext uri="{FF2B5EF4-FFF2-40B4-BE49-F238E27FC236}">
                <a16:creationId xmlns:a16="http://schemas.microsoft.com/office/drawing/2014/main" id="{2A48B41E-18D8-5D37-76AF-11BEA57E1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26617" r="1908" b="27086"/>
          <a:stretch/>
        </p:blipFill>
        <p:spPr bwMode="auto">
          <a:xfrm>
            <a:off x="4992548" y="3170481"/>
            <a:ext cx="2199191" cy="6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Hand holding basket with apples">
            <a:extLst>
              <a:ext uri="{FF2B5EF4-FFF2-40B4-BE49-F238E27FC236}">
                <a16:creationId xmlns:a16="http://schemas.microsoft.com/office/drawing/2014/main" id="{4FF4DA96-AB77-EBD7-36FE-325FFCFB2C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5" y="1"/>
            <a:ext cx="2520000" cy="16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5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3490</TotalTime>
  <Words>1504</Words>
  <Application>Microsoft Office PowerPoint</Application>
  <PresentationFormat>Widescreen</PresentationFormat>
  <Paragraphs>324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Aptos</vt:lpstr>
      <vt:lpstr>Aptos Display</vt:lpstr>
      <vt:lpstr>Arial</vt:lpstr>
      <vt:lpstr>Calibri</vt:lpstr>
      <vt:lpstr>Cambria Math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CHOUDHARY</dc:creator>
  <cp:lastModifiedBy>KUNAL CHOUDHARY</cp:lastModifiedBy>
  <cp:revision>124</cp:revision>
  <dcterms:created xsi:type="dcterms:W3CDTF">2024-05-07T19:26:21Z</dcterms:created>
  <dcterms:modified xsi:type="dcterms:W3CDTF">2024-05-13T00:04:02Z</dcterms:modified>
</cp:coreProperties>
</file>